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6" r:id="rId2"/>
  </p:sldMasterIdLst>
  <p:notesMasterIdLst>
    <p:notesMasterId r:id="rId37"/>
  </p:notesMasterIdLst>
  <p:sldIdLst>
    <p:sldId id="629" r:id="rId3"/>
    <p:sldId id="677" r:id="rId4"/>
    <p:sldId id="664" r:id="rId5"/>
    <p:sldId id="665" r:id="rId6"/>
    <p:sldId id="666" r:id="rId7"/>
    <p:sldId id="679" r:id="rId8"/>
    <p:sldId id="660" r:id="rId9"/>
    <p:sldId id="680" r:id="rId10"/>
    <p:sldId id="662" r:id="rId11"/>
    <p:sldId id="673" r:id="rId12"/>
    <p:sldId id="587" r:id="rId13"/>
    <p:sldId id="703" r:id="rId14"/>
    <p:sldId id="594" r:id="rId15"/>
    <p:sldId id="520" r:id="rId16"/>
    <p:sldId id="708" r:id="rId17"/>
    <p:sldId id="711" r:id="rId18"/>
    <p:sldId id="697" r:id="rId19"/>
    <p:sldId id="684" r:id="rId20"/>
    <p:sldId id="707" r:id="rId21"/>
    <p:sldId id="710" r:id="rId22"/>
    <p:sldId id="699" r:id="rId23"/>
    <p:sldId id="700" r:id="rId24"/>
    <p:sldId id="681" r:id="rId25"/>
    <p:sldId id="688" r:id="rId26"/>
    <p:sldId id="689" r:id="rId27"/>
    <p:sldId id="690" r:id="rId28"/>
    <p:sldId id="691" r:id="rId29"/>
    <p:sldId id="693" r:id="rId30"/>
    <p:sldId id="701" r:id="rId31"/>
    <p:sldId id="694" r:id="rId32"/>
    <p:sldId id="695" r:id="rId33"/>
    <p:sldId id="705" r:id="rId34"/>
    <p:sldId id="674" r:id="rId35"/>
    <p:sldId id="7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RH1LnaA5VrtOAhuEGCy1Q==" hashData="cWlGBgLv9gbcvAymIN6Se1YZ3OQ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Plante" initials="CP" lastIdx="19" clrIdx="0"/>
  <p:cmAuthor id="1" name="Alain Bismuth" initials="AB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E6C00"/>
    <a:srgbClr val="990099"/>
    <a:srgbClr val="CC0000"/>
    <a:srgbClr val="FF33CC"/>
    <a:srgbClr val="33CC33"/>
    <a:srgbClr val="008000"/>
    <a:srgbClr val="B9CDE5"/>
    <a:srgbClr val="D5D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4" autoAdjust="0"/>
    <p:restoredTop sz="95409" autoAdjust="0"/>
  </p:normalViewPr>
  <p:slideViewPr>
    <p:cSldViewPr snapToGrid="0" showGuides="1">
      <p:cViewPr varScale="1">
        <p:scale>
          <a:sx n="127" d="100"/>
          <a:sy n="127" d="100"/>
        </p:scale>
        <p:origin x="-240" y="-90"/>
      </p:cViewPr>
      <p:guideLst>
        <p:guide orient="horz" pos="4319"/>
        <p:guide orient="horz" pos="3168"/>
        <p:guide orient="horz" pos="2256"/>
        <p:guide orient="horz" pos="1968"/>
        <p:guide orient="horz" pos="1104"/>
        <p:guide orient="horz" pos="3936"/>
        <p:guide orient="horz" pos="2682"/>
        <p:guide pos="5759"/>
        <p:guide pos="1440"/>
        <p:guide pos="4608"/>
        <p:guide pos="624"/>
        <p:guide pos="1776"/>
        <p:guide pos="4320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0"/>
    </p:cViewPr>
  </p:sorterViewPr>
  <p:notesViewPr>
    <p:cSldViewPr snapToGrid="0" showGuides="1"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C3E4-19E9-4C2A-84D0-6CFD43A9665F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A3F2-C165-4F4F-916B-0B9E519A7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2473" y="8686488"/>
            <a:ext cx="2973975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7" rIns="91391" bIns="45697" anchor="b"/>
          <a:lstStyle/>
          <a:p>
            <a:pPr algn="r" defTabSz="912879"/>
            <a:fld id="{65256870-AD0A-40D3-9649-A07F5897222B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12879"/>
              <a:t>1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975" y="4344025"/>
            <a:ext cx="5482052" cy="4114488"/>
          </a:xfrm>
          <a:noFill/>
        </p:spPr>
        <p:txBody>
          <a:bodyPr lIns="91391" tIns="45697" rIns="91391" bIns="4569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028" y="8686488"/>
            <a:ext cx="2972421" cy="455951"/>
          </a:xfrm>
          <a:prstGeom prst="rect">
            <a:avLst/>
          </a:prstGeom>
          <a:noFill/>
        </p:spPr>
        <p:txBody>
          <a:bodyPr lIns="91410" tIns="45705" rIns="91410" bIns="45705" anchor="b"/>
          <a:lstStyle/>
          <a:p>
            <a:pPr algn="r">
              <a:defRPr/>
            </a:pPr>
            <a:fld id="{9F17E7DC-FEC1-4D99-8060-A0E39033180B}" type="slidenum">
              <a:rPr lang="en-US" sz="1300"/>
              <a:pPr algn="r">
                <a:defRPr/>
              </a:pPr>
              <a:t>7</a:t>
            </a:fld>
            <a:endParaRPr lang="en-US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A3F2-C165-4F4F-916B-0B9E519A7B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3143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806" y="5187009"/>
            <a:ext cx="6469966" cy="3351224"/>
          </a:xfrm>
        </p:spPr>
        <p:txBody>
          <a:bodyPr>
            <a:normAutofit/>
          </a:bodyPr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400" dirty="0" smtClean="0"/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400" dirty="0" smtClean="0"/>
              <a:t>With Spacetime, Tabula chips have more capability than the most powerful, thousand-dollar chips from Xilinx and Altera yet sell for </a:t>
            </a:r>
            <a:r>
              <a:rPr lang="en-US" sz="1400" u="sng" dirty="0" smtClean="0"/>
              <a:t>$200</a:t>
            </a:r>
            <a:r>
              <a:rPr lang="en-US" sz="1400" dirty="0" smtClean="0"/>
              <a:t> or less……….. Our chips have 2.5 to 3 times the logic density, more than twice as much memory, three times the memory throughput, and four times the video processing … at one-fifth the price. 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400" dirty="0" smtClean="0"/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400" dirty="0" smtClean="0"/>
              <a:t>This level of advancement is </a:t>
            </a:r>
            <a:r>
              <a:rPr lang="en-US" sz="1400" u="sng" dirty="0" smtClean="0"/>
              <a:t>unprecedente</a:t>
            </a:r>
            <a:r>
              <a:rPr lang="en-US" sz="1400" dirty="0" smtClean="0"/>
              <a:t>d in the industry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CB610-3321-4970-8B33-9047BA034E1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ltGray">
          <a:xfrm>
            <a:off x="5334000" y="5543550"/>
            <a:ext cx="383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000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THE BEST PATH FROM IDEAS TO PRODUCTION SILICON </a:t>
            </a:r>
            <a:r>
              <a:rPr lang="en-US" sz="800" b="1" i="1" dirty="0">
                <a:solidFill>
                  <a:schemeClr val="bg1"/>
                </a:solidFill>
              </a:rPr>
              <a:t>®</a:t>
            </a:r>
          </a:p>
        </p:txBody>
      </p:sp>
      <p:pic>
        <p:nvPicPr>
          <p:cNvPr id="6" name="Picture 7" descr="Tabula_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268288"/>
            <a:ext cx="9239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ltGray">
          <a:xfrm>
            <a:off x="5334000" y="5543550"/>
            <a:ext cx="381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BEST PATH FROM IDEAS TO PRODUCTION SILICON </a:t>
            </a:r>
            <a:r>
              <a:rPr lang="en-US" sz="800" b="1" i="1" dirty="0">
                <a:solidFill>
                  <a:schemeClr val="bg1"/>
                </a:solidFill>
              </a:rPr>
              <a:t>®</a:t>
            </a:r>
            <a:endParaRPr lang="en-US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76600" y="2133600"/>
            <a:ext cx="4800600" cy="533400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76600" y="2895600"/>
            <a:ext cx="4419600" cy="533400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2012 Tabula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CB2535-1B23-4EC2-9640-67BA03C0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1614488" y="126600"/>
            <a:ext cx="7300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B2535-1B23-4EC2-9640-67BA03C013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1614488" y="120025"/>
            <a:ext cx="7300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B2535-1B23-4EC2-9640-67BA03C013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" y="6596063"/>
            <a:ext cx="4535488" cy="26193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98425"/>
            <a:ext cx="7300912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B2535-1B23-4EC2-9640-67BA03C013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88" y="6596063"/>
            <a:ext cx="4545012" cy="2619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98425"/>
            <a:ext cx="7300912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B2535-1B23-4EC2-9640-67BA03C013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Tabula Confidential - Covered under NDA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B2535-1B23-4EC2-9640-67BA03C013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Tabula Confidential - Covered under NDA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 Confidential - Covered under 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Tabula Confidential - Covered under NDA</a:t>
            </a:r>
            <a:endParaRPr lang="en-US" dirty="0"/>
          </a:p>
        </p:txBody>
      </p:sp>
      <p:pic>
        <p:nvPicPr>
          <p:cNvPr id="10" name="Picture 9" descr="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061673"/>
            <a:ext cx="9143999" cy="479632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ltGray">
          <a:xfrm>
            <a:off x="5334000" y="5543550"/>
            <a:ext cx="383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000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THE BEST PATH FROM IDEAS TO PRODUCTION </a:t>
            </a:r>
            <a:r>
              <a:rPr lang="en-US" sz="1000" b="1" i="1" dirty="0" smtClean="0">
                <a:solidFill>
                  <a:schemeClr val="bg1"/>
                </a:solidFill>
              </a:rPr>
              <a:t>SILICON </a:t>
            </a:r>
            <a:r>
              <a:rPr lang="en-US" sz="800" b="1" i="1" dirty="0" smtClean="0">
                <a:solidFill>
                  <a:schemeClr val="bg1"/>
                </a:solidFill>
              </a:rPr>
              <a:t>®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Tabula_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2034" y="268986"/>
            <a:ext cx="922782" cy="69907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ltGray">
          <a:xfrm>
            <a:off x="5334000" y="5543550"/>
            <a:ext cx="3818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BEST PATH FROM IDEAS TO PRODUCTION </a:t>
            </a:r>
            <a:r>
              <a:rPr lang="en-US" sz="1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SILICON </a:t>
            </a:r>
            <a:r>
              <a:rPr lang="en-US" sz="800" b="1" i="1" dirty="0" smtClean="0">
                <a:solidFill>
                  <a:schemeClr val="bg1"/>
                </a:solidFill>
              </a:rPr>
              <a:t>®</a:t>
            </a:r>
            <a:endParaRPr lang="en-US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D4578C-54A3-40FD-836F-E6E030A68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76600" y="2133600"/>
            <a:ext cx="4800600" cy="533400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76600" y="2895600"/>
            <a:ext cx="4419600" cy="533400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743200"/>
            <a:ext cx="6248400" cy="64199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88" y="6596063"/>
            <a:ext cx="4164012" cy="261937"/>
          </a:xfrm>
        </p:spPr>
        <p:txBody>
          <a:bodyPr/>
          <a:lstStyle/>
          <a:p>
            <a:r>
              <a:rPr lang="en-US" smtClean="0"/>
              <a:t>© 2012 Tabula Confidential - Covered under NDA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icture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4675" y="6604000"/>
            <a:ext cx="2133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14488" y="98425"/>
            <a:ext cx="7300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6988" y="6596063"/>
            <a:ext cx="4087812" cy="2619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Tabula Confidential - Covered under NDA</a:t>
            </a:r>
            <a:endParaRPr lang="en-US" dirty="0"/>
          </a:p>
        </p:txBody>
      </p:sp>
      <p:pic>
        <p:nvPicPr>
          <p:cNvPr id="1031" name="Picture 8" descr="Tabula_R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3" y="188913"/>
            <a:ext cx="923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SzPct val="120000"/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SzPct val="120000"/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BB0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Tabulapp_cov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ltGray">
          <a:xfrm>
            <a:off x="5334000" y="5543550"/>
            <a:ext cx="381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BEST PATH FROM IDEAS TO PRODUCTION SILICON </a:t>
            </a:r>
            <a:r>
              <a:rPr lang="en-US" sz="800" b="1" i="1" dirty="0">
                <a:solidFill>
                  <a:schemeClr val="bg1"/>
                </a:solidFill>
              </a:rPr>
              <a:t>®</a:t>
            </a:r>
            <a:endParaRPr lang="en-US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849563"/>
            <a:ext cx="662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197" name="Picture 8" descr="Tabula_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8" y="168275"/>
            <a:ext cx="923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88" y="6596063"/>
            <a:ext cx="4392612" cy="2619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Tabula Confidential - Covered under NDA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450" y="510327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August 31,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14474" y="2133600"/>
            <a:ext cx="5680024" cy="53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Going beyond the FPGA with Spacetime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FPL 2012</a:t>
            </a:r>
          </a:p>
          <a:p>
            <a:r>
              <a:rPr lang="en-US" dirty="0" smtClean="0"/>
              <a:t>Oslo, Norway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D4578C-54A3-40FD-836F-E6E030A68E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2944443" y="906154"/>
            <a:ext cx="3982138" cy="10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2372373" y="5439077"/>
            <a:ext cx="3589925" cy="1061871"/>
            <a:chOff x="2372373" y="5439077"/>
            <a:chExt cx="3589925" cy="1061871"/>
          </a:xfrm>
        </p:grpSpPr>
        <p:grpSp>
          <p:nvGrpSpPr>
            <p:cNvPr id="155" name="Group 154"/>
            <p:cNvGrpSpPr/>
            <p:nvPr/>
          </p:nvGrpSpPr>
          <p:grpSpPr>
            <a:xfrm>
              <a:off x="2372373" y="5818455"/>
              <a:ext cx="2442693" cy="682493"/>
              <a:chOff x="2372373" y="5818455"/>
              <a:chExt cx="2442693" cy="682493"/>
            </a:xfrm>
          </p:grpSpPr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2372373" y="5818455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 bwMode="auto">
              <a:xfrm>
                <a:off x="2996221" y="5862604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>
                <a:off x="3640761" y="5909510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>
                <a:off x="4286939" y="5957369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3519606" y="5439077"/>
              <a:ext cx="2442692" cy="682493"/>
              <a:chOff x="3519606" y="5439077"/>
              <a:chExt cx="2442692" cy="682493"/>
            </a:xfrm>
          </p:grpSpPr>
          <p:sp>
            <p:nvSpPr>
              <p:cNvPr id="15" name="Rectangle 14"/>
              <p:cNvSpPr>
                <a:spLocks noChangeAspect="1"/>
              </p:cNvSpPr>
              <p:nvPr/>
            </p:nvSpPr>
            <p:spPr bwMode="auto">
              <a:xfrm>
                <a:off x="3519606" y="5439077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 bwMode="auto">
              <a:xfrm>
                <a:off x="4143454" y="5483226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>
                <a:off x="4787993" y="5530132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 bwMode="auto">
              <a:xfrm>
                <a:off x="5434171" y="5577991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977940" y="5619811"/>
              <a:ext cx="2442693" cy="682493"/>
              <a:chOff x="2977940" y="5619811"/>
              <a:chExt cx="2442693" cy="682493"/>
            </a:xfrm>
          </p:grpSpPr>
          <p:sp>
            <p:nvSpPr>
              <p:cNvPr id="21" name="Rectangle 20"/>
              <p:cNvSpPr>
                <a:spLocks noChangeAspect="1"/>
              </p:cNvSpPr>
              <p:nvPr/>
            </p:nvSpPr>
            <p:spPr bwMode="auto">
              <a:xfrm>
                <a:off x="4246328" y="5710866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 bwMode="auto">
              <a:xfrm>
                <a:off x="2977940" y="5619811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 bwMode="auto">
              <a:xfrm>
                <a:off x="3601788" y="5663960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>
                <a:off x="4892506" y="5758725"/>
                <a:ext cx="528127" cy="54357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Top">
                  <a:rot lat="17827249" lon="4333455" rev="17155554"/>
                </a:camera>
                <a:lightRig rig="threePt" dir="t"/>
              </a:scene3d>
              <a:sp3d>
                <a:bevelB h="1016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79" name="Straight Arrow Connector 278"/>
          <p:cNvCxnSpPr/>
          <p:nvPr/>
        </p:nvCxnSpPr>
        <p:spPr bwMode="auto">
          <a:xfrm flipV="1">
            <a:off x="2149642" y="5582653"/>
            <a:ext cx="1612232" cy="70585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0" name="TextBox 279"/>
          <p:cNvSpPr txBox="1"/>
          <p:nvPr/>
        </p:nvSpPr>
        <p:spPr>
          <a:xfrm>
            <a:off x="2566736" y="56708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3468725" y="2229732"/>
            <a:ext cx="2442692" cy="682493"/>
            <a:chOff x="3519606" y="5439077"/>
            <a:chExt cx="2442692" cy="682493"/>
          </a:xfrm>
        </p:grpSpPr>
        <p:sp>
          <p:nvSpPr>
            <p:cNvPr id="264" name="Rectangle 263"/>
            <p:cNvSpPr>
              <a:spLocks noChangeAspect="1"/>
            </p:cNvSpPr>
            <p:nvPr/>
          </p:nvSpPr>
          <p:spPr bwMode="auto">
            <a:xfrm>
              <a:off x="3519606" y="5439077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5" name="Rectangle 264"/>
            <p:cNvSpPr>
              <a:spLocks noChangeAspect="1"/>
            </p:cNvSpPr>
            <p:nvPr/>
          </p:nvSpPr>
          <p:spPr bwMode="auto">
            <a:xfrm>
              <a:off x="4143454" y="5483226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/>
          </p:nvSpPr>
          <p:spPr bwMode="auto">
            <a:xfrm>
              <a:off x="4787993" y="5530132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7" name="Rectangle 266"/>
            <p:cNvSpPr>
              <a:spLocks noChangeAspect="1"/>
            </p:cNvSpPr>
            <p:nvPr/>
          </p:nvSpPr>
          <p:spPr bwMode="auto">
            <a:xfrm>
              <a:off x="5434171" y="5577991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3479879" y="3363451"/>
            <a:ext cx="2442692" cy="682493"/>
            <a:chOff x="3519606" y="5439077"/>
            <a:chExt cx="2442692" cy="682493"/>
          </a:xfrm>
        </p:grpSpPr>
        <p:sp>
          <p:nvSpPr>
            <p:cNvPr id="207" name="Rectangle 206"/>
            <p:cNvSpPr>
              <a:spLocks noChangeAspect="1"/>
            </p:cNvSpPr>
            <p:nvPr/>
          </p:nvSpPr>
          <p:spPr bwMode="auto">
            <a:xfrm>
              <a:off x="3519606" y="5439077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 bwMode="auto">
            <a:xfrm>
              <a:off x="4143454" y="5483226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1" name="Rectangle 210"/>
            <p:cNvSpPr>
              <a:spLocks noChangeAspect="1"/>
            </p:cNvSpPr>
            <p:nvPr/>
          </p:nvSpPr>
          <p:spPr bwMode="auto">
            <a:xfrm>
              <a:off x="4787993" y="5530132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5" name="Rectangle 214"/>
            <p:cNvSpPr>
              <a:spLocks noChangeAspect="1"/>
            </p:cNvSpPr>
            <p:nvPr/>
          </p:nvSpPr>
          <p:spPr bwMode="auto">
            <a:xfrm>
              <a:off x="5434171" y="5577991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508454" y="4471495"/>
            <a:ext cx="2442692" cy="682493"/>
            <a:chOff x="3519606" y="5439077"/>
            <a:chExt cx="2442692" cy="682493"/>
          </a:xfrm>
        </p:grpSpPr>
        <p:sp>
          <p:nvSpPr>
            <p:cNvPr id="185" name="Rectangle 184"/>
            <p:cNvSpPr>
              <a:spLocks noChangeAspect="1"/>
            </p:cNvSpPr>
            <p:nvPr/>
          </p:nvSpPr>
          <p:spPr bwMode="auto">
            <a:xfrm>
              <a:off x="3519606" y="5439077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6" name="Rectangle 185"/>
            <p:cNvSpPr>
              <a:spLocks noChangeAspect="1"/>
            </p:cNvSpPr>
            <p:nvPr/>
          </p:nvSpPr>
          <p:spPr bwMode="auto">
            <a:xfrm>
              <a:off x="4143454" y="5483226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 bwMode="auto">
            <a:xfrm>
              <a:off x="4787993" y="5530132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 bwMode="auto">
            <a:xfrm>
              <a:off x="5434171" y="5577991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Spacetime memories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06F-CB4E-4ECB-BAED-D5EE290DE6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324097" y="2229850"/>
            <a:ext cx="77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Z</a:t>
            </a:r>
          </a:p>
          <a:p>
            <a:pPr algn="ctr"/>
            <a:r>
              <a:rPr lang="en-US" sz="1600" dirty="0" smtClean="0"/>
              <a:t>(Time)</a:t>
            </a:r>
            <a:endParaRPr lang="en-US" sz="1600" dirty="0"/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2149642" y="6308422"/>
            <a:ext cx="2735179" cy="20467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272589" y="63366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endParaRPr lang="en-US" sz="1800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 rot="16200000" flipV="1">
            <a:off x="-56148" y="4074696"/>
            <a:ext cx="4435643" cy="2406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4" name="Group 211"/>
          <p:cNvGrpSpPr/>
          <p:nvPr/>
        </p:nvGrpSpPr>
        <p:grpSpPr>
          <a:xfrm>
            <a:off x="4117896" y="5773221"/>
            <a:ext cx="742595" cy="379669"/>
            <a:chOff x="5076446" y="5842278"/>
            <a:chExt cx="742595" cy="379669"/>
          </a:xfrm>
        </p:grpSpPr>
        <p:sp>
          <p:nvSpPr>
            <p:cNvPr id="213" name="Rectangle 212"/>
            <p:cNvSpPr>
              <a:spLocks noChangeAspect="1"/>
            </p:cNvSpPr>
            <p:nvPr/>
          </p:nvSpPr>
          <p:spPr bwMode="auto">
            <a:xfrm>
              <a:off x="5076446" y="6047223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4" name="Rectangle 213"/>
            <p:cNvSpPr>
              <a:spLocks noChangeAspect="1"/>
            </p:cNvSpPr>
            <p:nvPr/>
          </p:nvSpPr>
          <p:spPr bwMode="auto">
            <a:xfrm>
              <a:off x="5649285" y="5842278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214"/>
          <p:cNvGrpSpPr/>
          <p:nvPr/>
        </p:nvGrpSpPr>
        <p:grpSpPr>
          <a:xfrm>
            <a:off x="3458074" y="5724947"/>
            <a:ext cx="742595" cy="379669"/>
            <a:chOff x="5076446" y="5842278"/>
            <a:chExt cx="742595" cy="379669"/>
          </a:xfrm>
        </p:grpSpPr>
        <p:sp>
          <p:nvSpPr>
            <p:cNvPr id="216" name="Rectangle 215"/>
            <p:cNvSpPr>
              <a:spLocks noChangeAspect="1"/>
            </p:cNvSpPr>
            <p:nvPr/>
          </p:nvSpPr>
          <p:spPr bwMode="auto">
            <a:xfrm>
              <a:off x="5076446" y="6047223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7" name="Rectangle 216"/>
            <p:cNvSpPr>
              <a:spLocks noChangeAspect="1"/>
            </p:cNvSpPr>
            <p:nvPr/>
          </p:nvSpPr>
          <p:spPr bwMode="auto">
            <a:xfrm>
              <a:off x="5649285" y="5842278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17"/>
          <p:cNvGrpSpPr/>
          <p:nvPr/>
        </p:nvGrpSpPr>
        <p:grpSpPr>
          <a:xfrm>
            <a:off x="2780184" y="5677657"/>
            <a:ext cx="742595" cy="379669"/>
            <a:chOff x="5076446" y="5842278"/>
            <a:chExt cx="742595" cy="379669"/>
          </a:xfrm>
        </p:grpSpPr>
        <p:sp>
          <p:nvSpPr>
            <p:cNvPr id="219" name="Rectangle 218"/>
            <p:cNvSpPr>
              <a:spLocks noChangeAspect="1"/>
            </p:cNvSpPr>
            <p:nvPr/>
          </p:nvSpPr>
          <p:spPr bwMode="auto">
            <a:xfrm>
              <a:off x="5076446" y="6047223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0" name="Rectangle 219"/>
            <p:cNvSpPr>
              <a:spLocks noChangeAspect="1"/>
            </p:cNvSpPr>
            <p:nvPr/>
          </p:nvSpPr>
          <p:spPr bwMode="auto">
            <a:xfrm>
              <a:off x="5649285" y="5842278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0" name="Group 211"/>
          <p:cNvGrpSpPr/>
          <p:nvPr/>
        </p:nvGrpSpPr>
        <p:grpSpPr>
          <a:xfrm>
            <a:off x="4770361" y="5816080"/>
            <a:ext cx="742595" cy="379669"/>
            <a:chOff x="5076446" y="5842278"/>
            <a:chExt cx="742595" cy="379669"/>
          </a:xfrm>
        </p:grpSpPr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5076446" y="6047223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2" name="Rectangle 151"/>
            <p:cNvSpPr>
              <a:spLocks noChangeAspect="1"/>
            </p:cNvSpPr>
            <p:nvPr/>
          </p:nvSpPr>
          <p:spPr bwMode="auto">
            <a:xfrm>
              <a:off x="5649285" y="5842278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333138" y="1158690"/>
            <a:ext cx="2180707" cy="312265"/>
            <a:chOff x="3355442" y="1178418"/>
            <a:chExt cx="2180707" cy="312265"/>
          </a:xfrm>
        </p:grpSpPr>
        <p:sp>
          <p:nvSpPr>
            <p:cNvPr id="165" name="Rectangle 164"/>
            <p:cNvSpPr>
              <a:spLocks noChangeAspect="1"/>
            </p:cNvSpPr>
            <p:nvPr/>
          </p:nvSpPr>
          <p:spPr bwMode="auto">
            <a:xfrm>
              <a:off x="3355442" y="1178418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9" name="Rectangle 168"/>
            <p:cNvSpPr>
              <a:spLocks noChangeAspect="1"/>
            </p:cNvSpPr>
            <p:nvPr/>
          </p:nvSpPr>
          <p:spPr bwMode="auto">
            <a:xfrm>
              <a:off x="4028237" y="1219309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2" name="Rectangle 171"/>
            <p:cNvSpPr>
              <a:spLocks noChangeAspect="1"/>
            </p:cNvSpPr>
            <p:nvPr/>
          </p:nvSpPr>
          <p:spPr bwMode="auto">
            <a:xfrm>
              <a:off x="4701032" y="1260200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 bwMode="auto">
            <a:xfrm>
              <a:off x="5366393" y="1315959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966788" y="4652229"/>
            <a:ext cx="2442693" cy="682493"/>
            <a:chOff x="2977940" y="5619811"/>
            <a:chExt cx="2442693" cy="682493"/>
          </a:xfrm>
        </p:grpSpPr>
        <p:sp>
          <p:nvSpPr>
            <p:cNvPr id="181" name="Rectangle 180"/>
            <p:cNvSpPr>
              <a:spLocks noChangeAspect="1"/>
            </p:cNvSpPr>
            <p:nvPr/>
          </p:nvSpPr>
          <p:spPr bwMode="auto">
            <a:xfrm>
              <a:off x="4246328" y="5710866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 bwMode="auto">
            <a:xfrm>
              <a:off x="2977940" y="5619811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3" name="Rectangle 182"/>
            <p:cNvSpPr>
              <a:spLocks noChangeAspect="1"/>
            </p:cNvSpPr>
            <p:nvPr/>
          </p:nvSpPr>
          <p:spPr bwMode="auto">
            <a:xfrm>
              <a:off x="3601788" y="5663960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4" name="Rectangle 183"/>
            <p:cNvSpPr>
              <a:spLocks noChangeAspect="1"/>
            </p:cNvSpPr>
            <p:nvPr/>
          </p:nvSpPr>
          <p:spPr bwMode="auto">
            <a:xfrm>
              <a:off x="4892506" y="5758725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964233" y="2395612"/>
            <a:ext cx="2442693" cy="682493"/>
            <a:chOff x="2977940" y="5619811"/>
            <a:chExt cx="2442693" cy="682493"/>
          </a:xfrm>
        </p:grpSpPr>
        <p:sp>
          <p:nvSpPr>
            <p:cNvPr id="270" name="Rectangle 269"/>
            <p:cNvSpPr>
              <a:spLocks noChangeAspect="1"/>
            </p:cNvSpPr>
            <p:nvPr/>
          </p:nvSpPr>
          <p:spPr bwMode="auto">
            <a:xfrm>
              <a:off x="4246328" y="5710866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1" name="Rectangle 270"/>
            <p:cNvSpPr>
              <a:spLocks noChangeAspect="1"/>
            </p:cNvSpPr>
            <p:nvPr/>
          </p:nvSpPr>
          <p:spPr bwMode="auto">
            <a:xfrm>
              <a:off x="2977940" y="5619811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2" name="Rectangle 271"/>
            <p:cNvSpPr>
              <a:spLocks noChangeAspect="1"/>
            </p:cNvSpPr>
            <p:nvPr/>
          </p:nvSpPr>
          <p:spPr bwMode="auto">
            <a:xfrm>
              <a:off x="3601788" y="5663960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3" name="Rectangle 272"/>
            <p:cNvSpPr>
              <a:spLocks noChangeAspect="1"/>
            </p:cNvSpPr>
            <p:nvPr/>
          </p:nvSpPr>
          <p:spPr bwMode="auto">
            <a:xfrm>
              <a:off x="4892506" y="5758725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938213" y="3544185"/>
            <a:ext cx="2442693" cy="682493"/>
            <a:chOff x="2977940" y="5619811"/>
            <a:chExt cx="2442693" cy="682493"/>
          </a:xfrm>
        </p:grpSpPr>
        <p:sp>
          <p:nvSpPr>
            <p:cNvPr id="254" name="Rectangle 253"/>
            <p:cNvSpPr>
              <a:spLocks noChangeAspect="1"/>
            </p:cNvSpPr>
            <p:nvPr/>
          </p:nvSpPr>
          <p:spPr bwMode="auto">
            <a:xfrm>
              <a:off x="4246328" y="5710866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5" name="Rectangle 254"/>
            <p:cNvSpPr>
              <a:spLocks noChangeAspect="1"/>
            </p:cNvSpPr>
            <p:nvPr/>
          </p:nvSpPr>
          <p:spPr bwMode="auto">
            <a:xfrm>
              <a:off x="2977940" y="5619811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6" name="Rectangle 255"/>
            <p:cNvSpPr>
              <a:spLocks noChangeAspect="1"/>
            </p:cNvSpPr>
            <p:nvPr/>
          </p:nvSpPr>
          <p:spPr bwMode="auto">
            <a:xfrm>
              <a:off x="3601788" y="5663960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7" name="Rectangle 256"/>
            <p:cNvSpPr>
              <a:spLocks noChangeAspect="1"/>
            </p:cNvSpPr>
            <p:nvPr/>
          </p:nvSpPr>
          <p:spPr bwMode="auto">
            <a:xfrm>
              <a:off x="4892506" y="5758725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786738" y="1353114"/>
            <a:ext cx="2180707" cy="312265"/>
            <a:chOff x="2786738" y="1353114"/>
            <a:chExt cx="2180707" cy="312265"/>
          </a:xfrm>
        </p:grpSpPr>
        <p:sp>
          <p:nvSpPr>
            <p:cNvPr id="164" name="Rectangle 163"/>
            <p:cNvSpPr>
              <a:spLocks noChangeAspect="1"/>
            </p:cNvSpPr>
            <p:nvPr/>
          </p:nvSpPr>
          <p:spPr bwMode="auto">
            <a:xfrm>
              <a:off x="2786738" y="1353114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8" name="Rectangle 167"/>
            <p:cNvSpPr>
              <a:spLocks noChangeAspect="1"/>
            </p:cNvSpPr>
            <p:nvPr/>
          </p:nvSpPr>
          <p:spPr bwMode="auto">
            <a:xfrm>
              <a:off x="3459533" y="1394005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1" name="Rectangle 170"/>
            <p:cNvSpPr>
              <a:spLocks noChangeAspect="1"/>
            </p:cNvSpPr>
            <p:nvPr/>
          </p:nvSpPr>
          <p:spPr bwMode="auto">
            <a:xfrm>
              <a:off x="4132328" y="1434896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4" name="Rectangle 173"/>
            <p:cNvSpPr>
              <a:spLocks noChangeAspect="1"/>
            </p:cNvSpPr>
            <p:nvPr/>
          </p:nvSpPr>
          <p:spPr bwMode="auto">
            <a:xfrm>
              <a:off x="4797689" y="1490655"/>
              <a:ext cx="169756" cy="17472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extrusionH="4572000" contourW="12700" prstMaterial="dkEdge">
              <a:bevelB h="0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361221" y="4850873"/>
            <a:ext cx="2442693" cy="682493"/>
            <a:chOff x="2372373" y="5818455"/>
            <a:chExt cx="2442693" cy="682493"/>
          </a:xfrm>
        </p:grpSpPr>
        <p:sp>
          <p:nvSpPr>
            <p:cNvPr id="189" name="Rectangle 188"/>
            <p:cNvSpPr>
              <a:spLocks noChangeAspect="1"/>
            </p:cNvSpPr>
            <p:nvPr/>
          </p:nvSpPr>
          <p:spPr bwMode="auto">
            <a:xfrm>
              <a:off x="2372373" y="5818455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0" name="Rectangle 189"/>
            <p:cNvSpPr>
              <a:spLocks noChangeAspect="1"/>
            </p:cNvSpPr>
            <p:nvPr/>
          </p:nvSpPr>
          <p:spPr bwMode="auto">
            <a:xfrm>
              <a:off x="2996221" y="5862604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 bwMode="auto">
            <a:xfrm>
              <a:off x="3640761" y="5909510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2" name="Rectangle 191"/>
            <p:cNvSpPr>
              <a:spLocks noChangeAspect="1"/>
            </p:cNvSpPr>
            <p:nvPr/>
          </p:nvSpPr>
          <p:spPr bwMode="auto">
            <a:xfrm>
              <a:off x="4286939" y="5957369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98" name="Rectangle 197"/>
          <p:cNvSpPr>
            <a:spLocks noChangeAspect="1"/>
          </p:cNvSpPr>
          <p:nvPr/>
        </p:nvSpPr>
        <p:spPr bwMode="auto">
          <a:xfrm>
            <a:off x="2866604" y="3675380"/>
            <a:ext cx="2945488" cy="3675455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 bwMode="auto">
          <a:xfrm>
            <a:off x="2874626" y="2572176"/>
            <a:ext cx="2945488" cy="3675455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2332646" y="3742829"/>
            <a:ext cx="2442693" cy="682493"/>
            <a:chOff x="2372373" y="5818455"/>
            <a:chExt cx="2442693" cy="682493"/>
          </a:xfrm>
        </p:grpSpPr>
        <p:sp>
          <p:nvSpPr>
            <p:cNvPr id="259" name="Rectangle 258"/>
            <p:cNvSpPr>
              <a:spLocks noChangeAspect="1"/>
            </p:cNvSpPr>
            <p:nvPr/>
          </p:nvSpPr>
          <p:spPr bwMode="auto">
            <a:xfrm>
              <a:off x="2372373" y="5818455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0" name="Rectangle 259"/>
            <p:cNvSpPr>
              <a:spLocks noChangeAspect="1"/>
            </p:cNvSpPr>
            <p:nvPr/>
          </p:nvSpPr>
          <p:spPr bwMode="auto">
            <a:xfrm>
              <a:off x="2996221" y="5862604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/>
          </p:nvSpPr>
          <p:spPr bwMode="auto">
            <a:xfrm>
              <a:off x="3640761" y="5909510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2" name="Rectangle 261"/>
            <p:cNvSpPr>
              <a:spLocks noChangeAspect="1"/>
            </p:cNvSpPr>
            <p:nvPr/>
          </p:nvSpPr>
          <p:spPr bwMode="auto">
            <a:xfrm>
              <a:off x="4286939" y="5957369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68" name="Rectangle 267"/>
          <p:cNvSpPr>
            <a:spLocks noChangeAspect="1"/>
          </p:cNvSpPr>
          <p:nvPr/>
        </p:nvSpPr>
        <p:spPr bwMode="auto">
          <a:xfrm>
            <a:off x="2863472" y="1468972"/>
            <a:ext cx="2945488" cy="3675455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2358666" y="2594256"/>
            <a:ext cx="2442693" cy="682493"/>
            <a:chOff x="2372373" y="5818455"/>
            <a:chExt cx="2442693" cy="682493"/>
          </a:xfrm>
        </p:grpSpPr>
        <p:sp>
          <p:nvSpPr>
            <p:cNvPr id="275" name="Rectangle 274"/>
            <p:cNvSpPr>
              <a:spLocks noChangeAspect="1"/>
            </p:cNvSpPr>
            <p:nvPr/>
          </p:nvSpPr>
          <p:spPr bwMode="auto">
            <a:xfrm>
              <a:off x="2372373" y="5818455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6" name="Rectangle 275"/>
            <p:cNvSpPr>
              <a:spLocks noChangeAspect="1"/>
            </p:cNvSpPr>
            <p:nvPr/>
          </p:nvSpPr>
          <p:spPr bwMode="auto">
            <a:xfrm>
              <a:off x="2996221" y="5862604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7" name="Rectangle 276"/>
            <p:cNvSpPr>
              <a:spLocks noChangeAspect="1"/>
            </p:cNvSpPr>
            <p:nvPr/>
          </p:nvSpPr>
          <p:spPr bwMode="auto">
            <a:xfrm>
              <a:off x="3640761" y="5909510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8" name="Rectangle 277"/>
            <p:cNvSpPr>
              <a:spLocks noChangeAspect="1"/>
            </p:cNvSpPr>
            <p:nvPr/>
          </p:nvSpPr>
          <p:spPr bwMode="auto">
            <a:xfrm>
              <a:off x="4286939" y="5957369"/>
              <a:ext cx="528127" cy="5435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81" name="Rectangle 280"/>
          <p:cNvSpPr>
            <a:spLocks noChangeAspect="1"/>
          </p:cNvSpPr>
          <p:nvPr/>
        </p:nvSpPr>
        <p:spPr bwMode="auto">
          <a:xfrm>
            <a:off x="2867192" y="365768"/>
            <a:ext cx="2945488" cy="3675455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2" name="Group 275"/>
          <p:cNvGrpSpPr/>
          <p:nvPr/>
        </p:nvGrpSpPr>
        <p:grpSpPr>
          <a:xfrm>
            <a:off x="5922571" y="3774156"/>
            <a:ext cx="2800920" cy="1108042"/>
            <a:chOff x="5276281" y="5699602"/>
            <a:chExt cx="2800920" cy="1108042"/>
          </a:xfrm>
        </p:grpSpPr>
        <p:sp>
          <p:nvSpPr>
            <p:cNvPr id="283" name="TextBox 282"/>
            <p:cNvSpPr txBox="1"/>
            <p:nvPr/>
          </p:nvSpPr>
          <p:spPr>
            <a:xfrm>
              <a:off x="6341809" y="6048345"/>
              <a:ext cx="1735392" cy="70788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Logic and interconnect</a:t>
              </a:r>
              <a:endParaRPr lang="en-US" sz="2000" dirty="0"/>
            </a:p>
          </p:txBody>
        </p:sp>
        <p:cxnSp>
          <p:nvCxnSpPr>
            <p:cNvPr id="284" name="Straight Arrow Connector 283"/>
            <p:cNvCxnSpPr>
              <a:stCxn id="283" idx="1"/>
              <a:endCxn id="215" idx="3"/>
            </p:cNvCxnSpPr>
            <p:nvPr/>
          </p:nvCxnSpPr>
          <p:spPr bwMode="auto">
            <a:xfrm rot="10800000">
              <a:off x="5276281" y="5699602"/>
              <a:ext cx="1065528" cy="70268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>
              <a:stCxn id="283" idx="1"/>
              <a:endCxn id="188" idx="3"/>
            </p:cNvCxnSpPr>
            <p:nvPr/>
          </p:nvCxnSpPr>
          <p:spPr bwMode="auto">
            <a:xfrm rot="10800000" flipV="1">
              <a:off x="5304857" y="6402287"/>
              <a:ext cx="1036953" cy="40535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77"/>
          <p:cNvGrpSpPr/>
          <p:nvPr/>
        </p:nvGrpSpPr>
        <p:grpSpPr>
          <a:xfrm>
            <a:off x="6016325" y="2735967"/>
            <a:ext cx="2707166" cy="447685"/>
            <a:chOff x="5563965" y="4564769"/>
            <a:chExt cx="2707166" cy="447685"/>
          </a:xfrm>
        </p:grpSpPr>
        <p:sp>
          <p:nvSpPr>
            <p:cNvPr id="286" name="TextBox 285"/>
            <p:cNvSpPr txBox="1"/>
            <p:nvPr/>
          </p:nvSpPr>
          <p:spPr>
            <a:xfrm>
              <a:off x="6823331" y="4564769"/>
              <a:ext cx="1447800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Folds</a:t>
              </a:r>
              <a:endParaRPr lang="en-US" sz="2000" dirty="0"/>
            </a:p>
          </p:txBody>
        </p:sp>
        <p:cxnSp>
          <p:nvCxnSpPr>
            <p:cNvPr id="287" name="Straight Arrow Connector 286"/>
            <p:cNvCxnSpPr>
              <a:stCxn id="286" idx="1"/>
            </p:cNvCxnSpPr>
            <p:nvPr/>
          </p:nvCxnSpPr>
          <p:spPr bwMode="auto">
            <a:xfrm rot="10800000" flipV="1">
              <a:off x="5563965" y="4764824"/>
              <a:ext cx="1259366" cy="24763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76"/>
          <p:cNvGrpSpPr/>
          <p:nvPr/>
        </p:nvGrpSpPr>
        <p:grpSpPr>
          <a:xfrm>
            <a:off x="4936274" y="5719742"/>
            <a:ext cx="3787217" cy="707886"/>
            <a:chOff x="4289983" y="4819630"/>
            <a:chExt cx="3787217" cy="707886"/>
          </a:xfrm>
        </p:grpSpPr>
        <p:sp>
          <p:nvSpPr>
            <p:cNvPr id="289" name="TextBox 288"/>
            <p:cNvSpPr txBox="1"/>
            <p:nvPr/>
          </p:nvSpPr>
          <p:spPr>
            <a:xfrm>
              <a:off x="6823331" y="4819630"/>
              <a:ext cx="1253869" cy="70788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RAM circuits</a:t>
              </a:r>
              <a:endParaRPr lang="en-US" sz="2000" dirty="0"/>
            </a:p>
          </p:txBody>
        </p:sp>
        <p:cxnSp>
          <p:nvCxnSpPr>
            <p:cNvPr id="290" name="Straight Arrow Connector 289"/>
            <p:cNvCxnSpPr>
              <a:stCxn id="289" idx="1"/>
            </p:cNvCxnSpPr>
            <p:nvPr/>
          </p:nvCxnSpPr>
          <p:spPr bwMode="auto">
            <a:xfrm rot="10800000" flipV="1">
              <a:off x="4289983" y="5173573"/>
              <a:ext cx="2533349" cy="6692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78"/>
          <p:cNvGrpSpPr/>
          <p:nvPr/>
        </p:nvGrpSpPr>
        <p:grpSpPr>
          <a:xfrm>
            <a:off x="5494751" y="1388327"/>
            <a:ext cx="3228740" cy="400110"/>
            <a:chOff x="5042391" y="2362200"/>
            <a:chExt cx="3228740" cy="400110"/>
          </a:xfrm>
        </p:grpSpPr>
        <p:sp>
          <p:nvSpPr>
            <p:cNvPr id="292" name="TextBox 291"/>
            <p:cNvSpPr txBox="1"/>
            <p:nvPr/>
          </p:nvSpPr>
          <p:spPr>
            <a:xfrm>
              <a:off x="6823331" y="2362200"/>
              <a:ext cx="1447800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RAM</a:t>
              </a:r>
              <a:endParaRPr lang="en-US" sz="2000" dirty="0"/>
            </a:p>
          </p:txBody>
        </p:sp>
        <p:cxnSp>
          <p:nvCxnSpPr>
            <p:cNvPr id="293" name="Straight Arrow Connector 292"/>
            <p:cNvCxnSpPr>
              <a:stCxn id="292" idx="1"/>
              <a:endCxn id="175" idx="2"/>
            </p:cNvCxnSpPr>
            <p:nvPr/>
          </p:nvCxnSpPr>
          <p:spPr bwMode="auto">
            <a:xfrm rot="10800000">
              <a:off x="5042391" y="2444829"/>
              <a:ext cx="1780940" cy="117427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62" grpId="0"/>
      <p:bldP spid="73" grpId="0"/>
      <p:bldP spid="198" grpId="1" animBg="1"/>
      <p:bldP spid="199" grpId="1" animBg="1"/>
      <p:bldP spid="268" grpId="1" animBg="1"/>
      <p:bldP spid="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0184" y="126600"/>
            <a:ext cx="7657171" cy="738188"/>
          </a:xfrm>
        </p:spPr>
        <p:txBody>
          <a:bodyPr/>
          <a:lstStyle/>
          <a:p>
            <a:r>
              <a:rPr lang="en-US" dirty="0" smtClean="0"/>
              <a:t>Spacetime memories are fast and have </a:t>
            </a:r>
            <a:r>
              <a:rPr lang="en-US" u="sng" dirty="0" smtClean="0"/>
              <a:t>lots</a:t>
            </a:r>
            <a:r>
              <a:rPr lang="en-US" dirty="0" smtClean="0"/>
              <a:t> of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06F-CB4E-4ECB-BAED-D5EE290DE6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2423792" y="4836669"/>
            <a:ext cx="1371600" cy="14117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52400" y="1142636"/>
            <a:ext cx="3650943" cy="5017896"/>
            <a:chOff x="152400" y="1142636"/>
            <a:chExt cx="3650943" cy="5017896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1142636"/>
              <a:ext cx="915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Z </a:t>
              </a:r>
            </a:p>
            <a:p>
              <a:pPr algn="ctr"/>
              <a:r>
                <a:rPr lang="en-US" sz="2000" dirty="0" smtClean="0"/>
                <a:t>(Time)</a:t>
              </a:r>
              <a:endParaRPr lang="en-US" sz="2000" dirty="0"/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1068164" y="5790836"/>
              <a:ext cx="2735179" cy="2046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1068164" y="5237384"/>
              <a:ext cx="1688432" cy="55345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066800" y="57912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sz="1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" y="53456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Y</a:t>
              </a:r>
              <a:endParaRPr lang="en-US" sz="1800" dirty="0"/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 flipV="1">
              <a:off x="1068163" y="1355192"/>
              <a:ext cx="1" cy="443564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35" name="Rectangle 234"/>
          <p:cNvSpPr>
            <a:spLocks noChangeAspect="1"/>
          </p:cNvSpPr>
          <p:nvPr/>
        </p:nvSpPr>
        <p:spPr bwMode="auto">
          <a:xfrm>
            <a:off x="3810360" y="1431560"/>
            <a:ext cx="533040" cy="54864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extrusionH="4064000" contourW="25400" prstMaterial="dkEdge">
            <a:bevelT w="0" h="0"/>
            <a:bevelB h="0"/>
            <a:extrusionClr>
              <a:srgbClr val="FF0000"/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-1587" y="6089649"/>
            <a:ext cx="9144000" cy="48260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D4876"/>
              </a:gs>
              <a:gs pos="100000">
                <a:srgbClr val="3D60A0"/>
              </a:gs>
            </a:gsLst>
            <a:lin ang="5400000" scaled="0"/>
          </a:gra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Stylus infers multi-ported memories automatically from RTL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209800" y="110100"/>
            <a:ext cx="2949641" cy="7281300"/>
            <a:chOff x="2231959" y="262500"/>
            <a:chExt cx="2949641" cy="7281300"/>
          </a:xfrm>
        </p:grpSpPr>
        <p:sp>
          <p:nvSpPr>
            <p:cNvPr id="56" name="Rectangle 55"/>
            <p:cNvSpPr>
              <a:spLocks noChangeAspect="1"/>
            </p:cNvSpPr>
            <p:nvPr/>
          </p:nvSpPr>
          <p:spPr bwMode="auto">
            <a:xfrm>
              <a:off x="2231959" y="3149465"/>
              <a:ext cx="2945488" cy="36754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 bwMode="auto">
            <a:xfrm>
              <a:off x="2231959" y="2427723"/>
              <a:ext cx="2945488" cy="36754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 bwMode="auto">
            <a:xfrm>
              <a:off x="2231959" y="1705982"/>
              <a:ext cx="2945488" cy="36754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 bwMode="auto">
            <a:xfrm>
              <a:off x="2231959" y="984241"/>
              <a:ext cx="2945488" cy="36754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2231959" y="262500"/>
              <a:ext cx="2945488" cy="36754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2236112" y="3868345"/>
              <a:ext cx="2945488" cy="36754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1200" y="4519810"/>
            <a:ext cx="2482841" cy="400110"/>
            <a:chOff x="5791200" y="5238690"/>
            <a:chExt cx="2482841" cy="400110"/>
          </a:xfrm>
        </p:grpSpPr>
        <p:sp>
          <p:nvSpPr>
            <p:cNvPr id="71" name="TextBox 70"/>
            <p:cNvSpPr txBox="1"/>
            <p:nvPr/>
          </p:nvSpPr>
          <p:spPr>
            <a:xfrm>
              <a:off x="7315200" y="5238690"/>
              <a:ext cx="958841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Fold 1</a:t>
              </a:r>
              <a:endParaRPr lang="en-US" sz="2000" dirty="0"/>
            </a:p>
          </p:txBody>
        </p:sp>
        <p:cxnSp>
          <p:nvCxnSpPr>
            <p:cNvPr id="72" name="Straight Arrow Connector 71"/>
            <p:cNvCxnSpPr>
              <a:stCxn id="71" idx="1"/>
            </p:cNvCxnSpPr>
            <p:nvPr/>
          </p:nvCxnSpPr>
          <p:spPr bwMode="auto">
            <a:xfrm flipH="1">
              <a:off x="5791200" y="5438745"/>
              <a:ext cx="152400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9"/>
          <p:cNvGrpSpPr/>
          <p:nvPr/>
        </p:nvGrpSpPr>
        <p:grpSpPr>
          <a:xfrm>
            <a:off x="5791200" y="3800070"/>
            <a:ext cx="2482841" cy="400110"/>
            <a:chOff x="5791200" y="5238690"/>
            <a:chExt cx="2482841" cy="400110"/>
          </a:xfrm>
        </p:grpSpPr>
        <p:sp>
          <p:nvSpPr>
            <p:cNvPr id="81" name="TextBox 80"/>
            <p:cNvSpPr txBox="1"/>
            <p:nvPr/>
          </p:nvSpPr>
          <p:spPr>
            <a:xfrm>
              <a:off x="7315200" y="5238690"/>
              <a:ext cx="958841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Fold 2</a:t>
              </a:r>
              <a:endParaRPr lang="en-US" sz="2000" dirty="0"/>
            </a:p>
          </p:txBody>
        </p:sp>
        <p:cxnSp>
          <p:nvCxnSpPr>
            <p:cNvPr id="82" name="Straight Arrow Connector 81"/>
            <p:cNvCxnSpPr>
              <a:stCxn id="81" idx="1"/>
            </p:cNvCxnSpPr>
            <p:nvPr/>
          </p:nvCxnSpPr>
          <p:spPr bwMode="auto">
            <a:xfrm flipH="1">
              <a:off x="5791200" y="5438745"/>
              <a:ext cx="152400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82"/>
          <p:cNvGrpSpPr/>
          <p:nvPr/>
        </p:nvGrpSpPr>
        <p:grpSpPr>
          <a:xfrm>
            <a:off x="5791200" y="3080330"/>
            <a:ext cx="2482841" cy="400110"/>
            <a:chOff x="5791200" y="5238690"/>
            <a:chExt cx="2482841" cy="400110"/>
          </a:xfrm>
        </p:grpSpPr>
        <p:sp>
          <p:nvSpPr>
            <p:cNvPr id="84" name="TextBox 83"/>
            <p:cNvSpPr txBox="1"/>
            <p:nvPr/>
          </p:nvSpPr>
          <p:spPr>
            <a:xfrm>
              <a:off x="7315200" y="5238690"/>
              <a:ext cx="958841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Fold 3</a:t>
              </a:r>
              <a:endParaRPr lang="en-US" sz="2000" dirty="0"/>
            </a:p>
          </p:txBody>
        </p:sp>
        <p:cxnSp>
          <p:nvCxnSpPr>
            <p:cNvPr id="85" name="Straight Arrow Connector 84"/>
            <p:cNvCxnSpPr>
              <a:stCxn id="84" idx="1"/>
            </p:cNvCxnSpPr>
            <p:nvPr/>
          </p:nvCxnSpPr>
          <p:spPr bwMode="auto">
            <a:xfrm flipH="1">
              <a:off x="5791200" y="5438745"/>
              <a:ext cx="152400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5"/>
          <p:cNvGrpSpPr/>
          <p:nvPr/>
        </p:nvGrpSpPr>
        <p:grpSpPr>
          <a:xfrm>
            <a:off x="5791200" y="2360590"/>
            <a:ext cx="2482841" cy="400110"/>
            <a:chOff x="5791200" y="5238690"/>
            <a:chExt cx="2482841" cy="400110"/>
          </a:xfrm>
        </p:grpSpPr>
        <p:sp>
          <p:nvSpPr>
            <p:cNvPr id="87" name="TextBox 86"/>
            <p:cNvSpPr txBox="1"/>
            <p:nvPr/>
          </p:nvSpPr>
          <p:spPr>
            <a:xfrm>
              <a:off x="7315200" y="5238690"/>
              <a:ext cx="958841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Fold 4</a:t>
              </a:r>
              <a:endParaRPr lang="en-US" sz="2000" dirty="0"/>
            </a:p>
          </p:txBody>
        </p:sp>
        <p:cxnSp>
          <p:nvCxnSpPr>
            <p:cNvPr id="88" name="Straight Arrow Connector 87"/>
            <p:cNvCxnSpPr>
              <a:stCxn id="87" idx="1"/>
            </p:cNvCxnSpPr>
            <p:nvPr/>
          </p:nvCxnSpPr>
          <p:spPr bwMode="auto">
            <a:xfrm flipH="1">
              <a:off x="5791200" y="5438745"/>
              <a:ext cx="152400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8"/>
          <p:cNvGrpSpPr/>
          <p:nvPr/>
        </p:nvGrpSpPr>
        <p:grpSpPr>
          <a:xfrm>
            <a:off x="5791200" y="1640850"/>
            <a:ext cx="2482841" cy="400110"/>
            <a:chOff x="5791200" y="5238690"/>
            <a:chExt cx="2482841" cy="400110"/>
          </a:xfrm>
        </p:grpSpPr>
        <p:sp>
          <p:nvSpPr>
            <p:cNvPr id="90" name="TextBox 89"/>
            <p:cNvSpPr txBox="1"/>
            <p:nvPr/>
          </p:nvSpPr>
          <p:spPr>
            <a:xfrm>
              <a:off x="7315200" y="5238690"/>
              <a:ext cx="958841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…</a:t>
              </a:r>
              <a:endParaRPr lang="en-US" sz="2000" dirty="0"/>
            </a:p>
          </p:txBody>
        </p:sp>
        <p:cxnSp>
          <p:nvCxnSpPr>
            <p:cNvPr id="91" name="Straight Arrow Connector 90"/>
            <p:cNvCxnSpPr>
              <a:stCxn id="90" idx="1"/>
            </p:cNvCxnSpPr>
            <p:nvPr/>
          </p:nvCxnSpPr>
          <p:spPr bwMode="auto">
            <a:xfrm flipH="1">
              <a:off x="5791200" y="5438745"/>
              <a:ext cx="152400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77"/>
          <p:cNvGrpSpPr/>
          <p:nvPr/>
        </p:nvGrpSpPr>
        <p:grpSpPr>
          <a:xfrm>
            <a:off x="5791200" y="5238690"/>
            <a:ext cx="2482841" cy="400110"/>
            <a:chOff x="5791200" y="5238690"/>
            <a:chExt cx="2482841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7315200" y="5238690"/>
              <a:ext cx="958841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Fold 0</a:t>
              </a:r>
              <a:endParaRPr lang="en-US" sz="2000" dirty="0"/>
            </a:p>
          </p:txBody>
        </p:sp>
        <p:cxnSp>
          <p:nvCxnSpPr>
            <p:cNvPr id="54" name="Straight Arrow Connector 53"/>
            <p:cNvCxnSpPr>
              <a:stCxn id="53" idx="1"/>
            </p:cNvCxnSpPr>
            <p:nvPr/>
          </p:nvCxnSpPr>
          <p:spPr bwMode="auto">
            <a:xfrm flipH="1">
              <a:off x="5791200" y="5438745"/>
              <a:ext cx="152400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696E-6 L 3.33333E-6 -0.08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628 L -4.16667E-6 -0.19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FC4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9699 L -4.16667E-6 -0.308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E0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30833 L -4.16667E-6 -0.419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41944 L -4.16667E-6 -0.519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3D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235" grpId="0" animBg="1"/>
      <p:bldP spid="235" grpId="1" animBg="1"/>
      <p:bldP spid="235" grpId="2" animBg="1"/>
      <p:bldP spid="235" grpId="3" animBg="1"/>
      <p:bldP spid="235" grpId="4" animBg="1"/>
      <p:bldP spid="235" grpId="5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Spacetime memories can use single-ported RAM cells</a:t>
            </a:r>
          </a:p>
          <a:p>
            <a:pPr lvl="1"/>
            <a:r>
              <a:rPr lang="en-US" dirty="0" smtClean="0"/>
              <a:t>Half the size of the dual-ported RAM cells in FPGAs</a:t>
            </a:r>
          </a:p>
          <a:p>
            <a:r>
              <a:rPr lang="en-US" dirty="0" smtClean="0"/>
              <a:t>2 GHz throughput – faster than most ASICs</a:t>
            </a:r>
          </a:p>
          <a:p>
            <a:pPr lvl="1"/>
            <a:r>
              <a:rPr lang="en-US" dirty="0" smtClean="0"/>
              <a:t>2 GHz </a:t>
            </a:r>
            <a:r>
              <a:rPr lang="en-US" u="sng" dirty="0" smtClean="0"/>
              <a:t>in practice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&gt;3x faster than dual-ported FPGA memory</a:t>
            </a:r>
          </a:p>
          <a:p>
            <a:pPr lvl="1"/>
            <a:r>
              <a:rPr lang="en-US" dirty="0" smtClean="0"/>
              <a:t>Great for 100 </a:t>
            </a:r>
            <a:r>
              <a:rPr lang="en-US" dirty="0" err="1" smtClean="0"/>
              <a:t>Gbps</a:t>
            </a:r>
            <a:r>
              <a:rPr lang="en-US" dirty="0" smtClean="0"/>
              <a:t> networking</a:t>
            </a:r>
          </a:p>
          <a:p>
            <a:r>
              <a:rPr lang="en-US" dirty="0" smtClean="0"/>
              <a:t>12 different pieces of logic can be adjacent to the same memory!</a:t>
            </a:r>
          </a:p>
          <a:p>
            <a:pPr lvl="1"/>
            <a:r>
              <a:rPr lang="en-US" dirty="0" smtClean="0"/>
              <a:t>Very low latency</a:t>
            </a:r>
          </a:p>
          <a:p>
            <a:r>
              <a:rPr lang="en-US" dirty="0" smtClean="0"/>
              <a:t>DSPs can be fed at 2 GHz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 DSPs can run at 2 GHz </a:t>
            </a:r>
            <a:r>
              <a:rPr lang="en-US" u="sng" dirty="0" smtClean="0">
                <a:sym typeface="Wingdings" pitchFamily="2" charset="2"/>
              </a:rPr>
              <a:t>in practice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Multiple user memories can be “folded” into one Spacetime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Non-overlapping bits in space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Non-overlapping ports in time</a:t>
            </a:r>
          </a:p>
          <a:p>
            <a:r>
              <a:rPr lang="en-US" dirty="0" smtClean="0">
                <a:sym typeface="Wingdings" pitchFamily="2" charset="2"/>
              </a:rPr>
              <a:t>So, </a:t>
            </a:r>
            <a:r>
              <a:rPr lang="en-US" u="sng" dirty="0" smtClean="0">
                <a:sym typeface="Wingdings" pitchFamily="2" charset="2"/>
              </a:rPr>
              <a:t>multiple</a:t>
            </a:r>
            <a:r>
              <a:rPr lang="en-US" dirty="0" smtClean="0">
                <a:sym typeface="Wingdings" pitchFamily="2" charset="2"/>
              </a:rPr>
              <a:t> pieces of logic can be simultaneously adjacent to </a:t>
            </a:r>
            <a:r>
              <a:rPr lang="en-US" u="sng" dirty="0" smtClean="0">
                <a:sym typeface="Wingdings" pitchFamily="2" charset="2"/>
              </a:rPr>
              <a:t>multiple</a:t>
            </a:r>
            <a:r>
              <a:rPr lang="en-US" dirty="0" smtClean="0">
                <a:sym typeface="Wingdings" pitchFamily="2" charset="2"/>
              </a:rPr>
              <a:t> memories!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Spacetime memories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devices are about interconnect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5638800"/>
            <a:ext cx="9144000" cy="76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D4876"/>
              </a:gs>
              <a:gs pos="100000">
                <a:srgbClr val="3D60A0"/>
              </a:gs>
            </a:gsLst>
            <a:lin ang="5400000" scaled="0"/>
          </a:gra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FPGA performance bogged down by long wires (= slow interconnect)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600718" y="2552700"/>
            <a:ext cx="1371600" cy="12954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2846295"/>
            <a:ext cx="1371600" cy="7620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54704" y="2552700"/>
            <a:ext cx="1371600" cy="12954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1925" y="1371600"/>
            <a:ext cx="533400" cy="3657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31695" y="1371600"/>
            <a:ext cx="533400" cy="3657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5008602"/>
            <a:ext cx="10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Transceivers</a:t>
            </a:r>
          </a:p>
          <a:p>
            <a:pPr algn="ctr"/>
            <a:r>
              <a:rPr lang="en-US" sz="1200" dirty="0" smtClean="0"/>
              <a:t>10 GHz+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162796" y="5039380"/>
            <a:ext cx="10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Transceivers</a:t>
            </a:r>
          </a:p>
          <a:p>
            <a:pPr algn="ctr"/>
            <a:r>
              <a:rPr lang="en-US" sz="1200" dirty="0" smtClean="0"/>
              <a:t>10 GHz+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37054" y="3519100"/>
            <a:ext cx="119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250-300</a:t>
            </a:r>
          </a:p>
          <a:p>
            <a:pPr algn="ctr"/>
            <a:r>
              <a:rPr lang="en-US" sz="1200" dirty="0" smtClean="0"/>
              <a:t>MHz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921001" y="3519100"/>
            <a:ext cx="10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250-300</a:t>
            </a:r>
          </a:p>
          <a:p>
            <a:pPr algn="ctr"/>
            <a:r>
              <a:rPr lang="en-US" sz="1200" dirty="0" smtClean="0"/>
              <a:t>MHz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8137" y="3519100"/>
            <a:ext cx="10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250-300</a:t>
            </a:r>
          </a:p>
          <a:p>
            <a:pPr algn="ctr"/>
            <a:r>
              <a:rPr lang="en-US" sz="1200" dirty="0" smtClean="0"/>
              <a:t>MHz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4883" y="3519100"/>
            <a:ext cx="10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250-300</a:t>
            </a:r>
          </a:p>
          <a:p>
            <a:pPr algn="ctr"/>
            <a:r>
              <a:rPr lang="en-US" sz="1200" dirty="0" smtClean="0"/>
              <a:t>MHz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32859" y="3886200"/>
            <a:ext cx="110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RAM</a:t>
            </a:r>
          </a:p>
          <a:p>
            <a:pPr algn="ctr"/>
            <a:r>
              <a:rPr lang="en-US" sz="1200" dirty="0" smtClean="0"/>
              <a:t>400-500 MHz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297705" y="3886200"/>
            <a:ext cx="110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RAM</a:t>
            </a:r>
          </a:p>
          <a:p>
            <a:pPr algn="ctr"/>
            <a:r>
              <a:rPr lang="en-US" sz="1200" dirty="0" smtClean="0"/>
              <a:t>400-500 MHz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7967" y="3693475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Logic</a:t>
            </a:r>
          </a:p>
          <a:p>
            <a:pPr algn="ctr"/>
            <a:r>
              <a:rPr lang="en-US" sz="1200" dirty="0" smtClean="0"/>
              <a:t>250-300 MHz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" name="Freeform 28"/>
          <p:cNvSpPr/>
          <p:nvPr/>
        </p:nvSpPr>
        <p:spPr bwMode="auto">
          <a:xfrm rot="16200000">
            <a:off x="790062" y="2799588"/>
            <a:ext cx="722376" cy="8412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7500" y="5000"/>
                </a:lnTo>
                <a:lnTo>
                  <a:pt x="10000" y="10000"/>
                </a:lnTo>
                <a:lnTo>
                  <a:pt x="0" y="10000"/>
                </a:lnTo>
                <a:lnTo>
                  <a:pt x="250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1" name="Freeform 30"/>
          <p:cNvSpPr/>
          <p:nvPr/>
        </p:nvSpPr>
        <p:spPr bwMode="auto">
          <a:xfrm rot="16200000">
            <a:off x="3077493" y="2795824"/>
            <a:ext cx="722376" cy="8412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7500" y="5000"/>
                </a:lnTo>
                <a:lnTo>
                  <a:pt x="10000" y="10000"/>
                </a:lnTo>
                <a:lnTo>
                  <a:pt x="0" y="10000"/>
                </a:lnTo>
                <a:lnTo>
                  <a:pt x="250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/>
          <p:nvPr/>
        </p:nvSpPr>
        <p:spPr bwMode="auto">
          <a:xfrm rot="16200000">
            <a:off x="5338029" y="2792060"/>
            <a:ext cx="722376" cy="8412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7500" y="5000"/>
                </a:lnTo>
                <a:lnTo>
                  <a:pt x="10000" y="10000"/>
                </a:lnTo>
                <a:lnTo>
                  <a:pt x="0" y="10000"/>
                </a:lnTo>
                <a:lnTo>
                  <a:pt x="250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 bwMode="auto">
          <a:xfrm rot="16200000">
            <a:off x="7625460" y="2788296"/>
            <a:ext cx="722376" cy="8412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500 w 10000"/>
              <a:gd name="connsiteY5" fmla="*/ 5000 h 10000"/>
              <a:gd name="connsiteX6" fmla="*/ 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7500" y="5000"/>
                </a:lnTo>
                <a:lnTo>
                  <a:pt x="10000" y="10000"/>
                </a:lnTo>
                <a:lnTo>
                  <a:pt x="0" y="10000"/>
                </a:lnTo>
                <a:lnTo>
                  <a:pt x="250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381000" y="3000375"/>
            <a:ext cx="8382000" cy="4000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4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3131" y="120025"/>
            <a:ext cx="7512269" cy="738188"/>
          </a:xfrm>
        </p:spPr>
        <p:txBody>
          <a:bodyPr/>
          <a:lstStyle/>
          <a:p>
            <a:r>
              <a:rPr lang="en-US" dirty="0" smtClean="0"/>
              <a:t>Spacetime addresses the interconnect bottleneck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933700" y="2057400"/>
            <a:ext cx="914400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5638800"/>
            <a:ext cx="9144000" cy="76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D4876"/>
              </a:gs>
              <a:gs pos="100000">
                <a:srgbClr val="3D60A0"/>
              </a:gs>
            </a:gsLst>
            <a:lin ang="5400000" scaled="0"/>
          </a:gra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Everything</a:t>
            </a:r>
            <a:r>
              <a:rPr lang="en-US" b="1" dirty="0" smtClean="0">
                <a:solidFill>
                  <a:schemeClr val="bg1"/>
                </a:solidFill>
              </a:rPr>
              <a:t> can run at 2 GHz on our chips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18044" y="2057400"/>
            <a:ext cx="914400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02388" y="2057400"/>
            <a:ext cx="914400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2057400"/>
            <a:ext cx="914400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600200"/>
            <a:ext cx="533400" cy="3657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62100" y="2057400"/>
            <a:ext cx="1371600" cy="274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48100" y="2057400"/>
            <a:ext cx="1371600" cy="27432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34100" y="2057400"/>
            <a:ext cx="1371600" cy="274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31695" y="1600200"/>
            <a:ext cx="533400" cy="3657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81000" y="1600201"/>
            <a:ext cx="8382000" cy="35051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5222557"/>
            <a:ext cx="10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Transceivers</a:t>
            </a:r>
          </a:p>
          <a:p>
            <a:pPr algn="ctr"/>
            <a:r>
              <a:rPr lang="en-US" sz="1200" dirty="0" smtClean="0"/>
              <a:t>10 GHz+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162796" y="5253335"/>
            <a:ext cx="10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Transceivers</a:t>
            </a:r>
          </a:p>
          <a:p>
            <a:pPr algn="ctr"/>
            <a:r>
              <a:rPr lang="en-US" sz="1200" dirty="0" smtClean="0"/>
              <a:t>10 GHz+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9125" y="4800600"/>
            <a:ext cx="10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2,000 MHz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76176" y="4800600"/>
            <a:ext cx="10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2,000 MHz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52277" y="4800600"/>
            <a:ext cx="10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2,000 MHz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456953" y="4800600"/>
            <a:ext cx="10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Interconnect</a:t>
            </a:r>
          </a:p>
          <a:p>
            <a:pPr algn="ctr"/>
            <a:r>
              <a:rPr lang="en-US" sz="1200" dirty="0" smtClean="0"/>
              <a:t>2,000 MHz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803897" y="4800600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RAM</a:t>
            </a:r>
          </a:p>
          <a:p>
            <a:pPr algn="ctr"/>
            <a:r>
              <a:rPr lang="en-US" sz="1200" dirty="0" smtClean="0"/>
              <a:t>2,000 MHz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13567" y="4800600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RAM</a:t>
            </a:r>
          </a:p>
          <a:p>
            <a:pPr algn="ctr"/>
            <a:r>
              <a:rPr lang="en-US" sz="1200" dirty="0" smtClean="0"/>
              <a:t>2,000 MHz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108573" y="4800600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Logic</a:t>
            </a:r>
          </a:p>
          <a:p>
            <a:pPr algn="ctr"/>
            <a:r>
              <a:rPr lang="en-US" sz="1200" dirty="0" smtClean="0"/>
              <a:t>2,000 MHz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0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2670" y="1861549"/>
            <a:ext cx="3386530" cy="4419600"/>
          </a:xfrm>
        </p:spPr>
        <p:txBody>
          <a:bodyPr/>
          <a:lstStyle/>
          <a:p>
            <a:r>
              <a:rPr lang="en-US" sz="2000" dirty="0" smtClean="0"/>
              <a:t>Completely integrated design environment</a:t>
            </a:r>
          </a:p>
          <a:p>
            <a:pPr lvl="1"/>
            <a:r>
              <a:rPr lang="en-US" sz="1800" dirty="0" smtClean="0"/>
              <a:t>Project management</a:t>
            </a:r>
          </a:p>
          <a:p>
            <a:pPr lvl="1"/>
            <a:r>
              <a:rPr lang="en-US" sz="1800" dirty="0" smtClean="0"/>
              <a:t>HDL and Schematic browsing</a:t>
            </a:r>
          </a:p>
          <a:p>
            <a:pPr lvl="1"/>
            <a:r>
              <a:rPr lang="en-US" sz="1800" dirty="0" smtClean="0"/>
              <a:t>Timing analysis and correlation back to HDL</a:t>
            </a:r>
          </a:p>
          <a:p>
            <a:pPr lvl="1"/>
            <a:r>
              <a:rPr lang="en-US" sz="1800" dirty="0" smtClean="0"/>
              <a:t>I/O Pin and Board planning</a:t>
            </a:r>
          </a:p>
          <a:p>
            <a:pPr lvl="1"/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4487" y="126600"/>
            <a:ext cx="7165955" cy="738188"/>
          </a:xfrm>
        </p:spPr>
        <p:txBody>
          <a:bodyPr/>
          <a:lstStyle/>
          <a:p>
            <a:r>
              <a:rPr lang="en-US" dirty="0" smtClean="0"/>
              <a:t>Stylus: integrated design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06F-CB4E-4ECB-BAED-D5EE290DE6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88" y="5864691"/>
            <a:ext cx="2468562" cy="261937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2012 Tabula Confidential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90757"/>
            <a:ext cx="4114800" cy="27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44" y="2119913"/>
            <a:ext cx="4114800" cy="27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631" y="2565905"/>
            <a:ext cx="4114800" cy="279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934" y="3023452"/>
            <a:ext cx="4114800" cy="27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4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high performance with Spacetime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  <p:grpSp>
        <p:nvGrpSpPr>
          <p:cNvPr id="5" name="Group 33"/>
          <p:cNvGrpSpPr/>
          <p:nvPr/>
        </p:nvGrpSpPr>
        <p:grpSpPr>
          <a:xfrm>
            <a:off x="1173285" y="5733735"/>
            <a:ext cx="7300185" cy="228600"/>
            <a:chOff x="678615" y="5688765"/>
            <a:chExt cx="7300185" cy="228600"/>
          </a:xfrm>
        </p:grpSpPr>
        <p:sp>
          <p:nvSpPr>
            <p:cNvPr id="6" name="Oval 209"/>
            <p:cNvSpPr>
              <a:spLocks noChangeArrowheads="1"/>
            </p:cNvSpPr>
            <p:nvPr/>
          </p:nvSpPr>
          <p:spPr bwMode="auto">
            <a:xfrm>
              <a:off x="678615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210"/>
            <p:cNvSpPr>
              <a:spLocks noChangeArrowheads="1"/>
            </p:cNvSpPr>
            <p:nvPr/>
          </p:nvSpPr>
          <p:spPr bwMode="auto">
            <a:xfrm>
              <a:off x="1464347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11"/>
            <p:cNvSpPr>
              <a:spLocks noChangeArrowheads="1"/>
            </p:cNvSpPr>
            <p:nvPr/>
          </p:nvSpPr>
          <p:spPr bwMode="auto">
            <a:xfrm>
              <a:off x="2250079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14"/>
            <p:cNvSpPr>
              <a:spLocks noChangeArrowheads="1"/>
            </p:cNvSpPr>
            <p:nvPr/>
          </p:nvSpPr>
          <p:spPr bwMode="auto">
            <a:xfrm>
              <a:off x="3035811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15"/>
            <p:cNvSpPr>
              <a:spLocks noChangeArrowheads="1"/>
            </p:cNvSpPr>
            <p:nvPr/>
          </p:nvSpPr>
          <p:spPr bwMode="auto">
            <a:xfrm>
              <a:off x="3821543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16"/>
            <p:cNvSpPr>
              <a:spLocks noChangeArrowheads="1"/>
            </p:cNvSpPr>
            <p:nvPr/>
          </p:nvSpPr>
          <p:spPr bwMode="auto">
            <a:xfrm>
              <a:off x="4607275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7"/>
            <p:cNvSpPr>
              <a:spLocks noChangeArrowheads="1"/>
            </p:cNvSpPr>
            <p:nvPr/>
          </p:nvSpPr>
          <p:spPr bwMode="auto">
            <a:xfrm>
              <a:off x="5393007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8"/>
            <p:cNvSpPr>
              <a:spLocks noChangeArrowheads="1"/>
            </p:cNvSpPr>
            <p:nvPr/>
          </p:nvSpPr>
          <p:spPr bwMode="auto">
            <a:xfrm>
              <a:off x="6178739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9"/>
            <p:cNvSpPr>
              <a:spLocks noChangeArrowheads="1"/>
            </p:cNvSpPr>
            <p:nvPr/>
          </p:nvSpPr>
          <p:spPr bwMode="auto">
            <a:xfrm>
              <a:off x="6964471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0"/>
            <p:cNvSpPr>
              <a:spLocks noChangeArrowheads="1"/>
            </p:cNvSpPr>
            <p:nvPr/>
          </p:nvSpPr>
          <p:spPr bwMode="auto">
            <a:xfrm>
              <a:off x="7750200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AutoShape 221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907215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2"/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1692947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25"/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2478679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26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3264411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27"/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4050143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28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4835875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229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5621607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230"/>
            <p:cNvCxnSpPr>
              <a:cxnSpLocks noChangeShapeType="1"/>
              <a:stCxn id="15" idx="6"/>
              <a:endCxn id="16" idx="2"/>
            </p:cNvCxnSpPr>
            <p:nvPr/>
          </p:nvCxnSpPr>
          <p:spPr bwMode="auto">
            <a:xfrm>
              <a:off x="6407339" y="5803065"/>
              <a:ext cx="5571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231"/>
            <p:cNvCxnSpPr>
              <a:cxnSpLocks noChangeShapeType="1"/>
              <a:stCxn id="16" idx="6"/>
              <a:endCxn id="17" idx="2"/>
            </p:cNvCxnSpPr>
            <p:nvPr/>
          </p:nvCxnSpPr>
          <p:spPr bwMode="auto">
            <a:xfrm>
              <a:off x="7193071" y="5803065"/>
              <a:ext cx="55712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 rot="16200000">
            <a:off x="-1219110" y="3617894"/>
            <a:ext cx="4040289" cy="222250"/>
            <a:chOff x="505" y="3842"/>
            <a:chExt cx="2999" cy="140"/>
          </a:xfrm>
        </p:grpSpPr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505" y="3842"/>
              <a:ext cx="29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997" y="3843"/>
              <a:ext cx="29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502" y="3843"/>
              <a:ext cx="29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113" y="3843"/>
              <a:ext cx="29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709" y="3842"/>
              <a:ext cx="29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213" y="3842"/>
              <a:ext cx="29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1039315" y="1586508"/>
            <a:ext cx="7602512" cy="4389565"/>
            <a:chOff x="1429055" y="1586508"/>
            <a:chExt cx="5304017" cy="4389565"/>
          </a:xfrm>
        </p:grpSpPr>
        <p:sp>
          <p:nvSpPr>
            <p:cNvPr id="35" name="Line 3"/>
            <p:cNvSpPr>
              <a:spLocks noChangeShapeType="1"/>
            </p:cNvSpPr>
            <p:nvPr/>
          </p:nvSpPr>
          <p:spPr bwMode="auto">
            <a:xfrm flipH="1">
              <a:off x="1449040" y="5261548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auto">
            <a:xfrm flipH="1">
              <a:off x="1449040" y="4526540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" name="Line 3"/>
            <p:cNvSpPr>
              <a:spLocks noChangeShapeType="1"/>
            </p:cNvSpPr>
            <p:nvPr/>
          </p:nvSpPr>
          <p:spPr bwMode="auto">
            <a:xfrm flipH="1">
              <a:off x="1449040" y="3791532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 flipH="1">
              <a:off x="1449040" y="3056524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Line 3"/>
            <p:cNvSpPr>
              <a:spLocks noChangeShapeType="1"/>
            </p:cNvSpPr>
            <p:nvPr/>
          </p:nvSpPr>
          <p:spPr bwMode="auto">
            <a:xfrm flipH="1">
              <a:off x="1449040" y="2321516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Line 3"/>
            <p:cNvSpPr>
              <a:spLocks noChangeShapeType="1"/>
            </p:cNvSpPr>
            <p:nvPr/>
          </p:nvSpPr>
          <p:spPr bwMode="auto">
            <a:xfrm flipH="1">
              <a:off x="1449040" y="1586508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1429055" y="5976073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" name="Group 49"/>
          <p:cNvGrpSpPr/>
          <p:nvPr/>
        </p:nvGrpSpPr>
        <p:grpSpPr>
          <a:xfrm>
            <a:off x="1175785" y="1598995"/>
            <a:ext cx="7300185" cy="4343355"/>
            <a:chOff x="678615" y="1574010"/>
            <a:chExt cx="7300185" cy="4343355"/>
          </a:xfrm>
        </p:grpSpPr>
        <p:sp>
          <p:nvSpPr>
            <p:cNvPr id="51" name="Oval 209"/>
            <p:cNvSpPr>
              <a:spLocks noChangeArrowheads="1"/>
            </p:cNvSpPr>
            <p:nvPr/>
          </p:nvSpPr>
          <p:spPr bwMode="auto">
            <a:xfrm>
              <a:off x="678615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10"/>
            <p:cNvSpPr>
              <a:spLocks noChangeArrowheads="1"/>
            </p:cNvSpPr>
            <p:nvPr/>
          </p:nvSpPr>
          <p:spPr bwMode="auto">
            <a:xfrm>
              <a:off x="1464347" y="523157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11"/>
            <p:cNvSpPr>
              <a:spLocks noChangeArrowheads="1"/>
            </p:cNvSpPr>
            <p:nvPr/>
          </p:nvSpPr>
          <p:spPr bwMode="auto">
            <a:xfrm>
              <a:off x="2250079" y="477437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14"/>
            <p:cNvSpPr>
              <a:spLocks noChangeArrowheads="1"/>
            </p:cNvSpPr>
            <p:nvPr/>
          </p:nvSpPr>
          <p:spPr bwMode="auto">
            <a:xfrm>
              <a:off x="3035811" y="431718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15"/>
            <p:cNvSpPr>
              <a:spLocks noChangeArrowheads="1"/>
            </p:cNvSpPr>
            <p:nvPr/>
          </p:nvSpPr>
          <p:spPr bwMode="auto">
            <a:xfrm>
              <a:off x="3821543" y="385998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16"/>
            <p:cNvSpPr>
              <a:spLocks noChangeArrowheads="1"/>
            </p:cNvSpPr>
            <p:nvPr/>
          </p:nvSpPr>
          <p:spPr bwMode="auto">
            <a:xfrm>
              <a:off x="4607275" y="340279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17"/>
            <p:cNvSpPr>
              <a:spLocks noChangeArrowheads="1"/>
            </p:cNvSpPr>
            <p:nvPr/>
          </p:nvSpPr>
          <p:spPr bwMode="auto">
            <a:xfrm>
              <a:off x="5393007" y="294559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18"/>
            <p:cNvSpPr>
              <a:spLocks noChangeArrowheads="1"/>
            </p:cNvSpPr>
            <p:nvPr/>
          </p:nvSpPr>
          <p:spPr bwMode="auto">
            <a:xfrm>
              <a:off x="6178739" y="2488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19"/>
            <p:cNvSpPr>
              <a:spLocks noChangeArrowheads="1"/>
            </p:cNvSpPr>
            <p:nvPr/>
          </p:nvSpPr>
          <p:spPr bwMode="auto">
            <a:xfrm>
              <a:off x="6964471" y="203120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20"/>
            <p:cNvSpPr>
              <a:spLocks noChangeArrowheads="1"/>
            </p:cNvSpPr>
            <p:nvPr/>
          </p:nvSpPr>
          <p:spPr bwMode="auto">
            <a:xfrm>
              <a:off x="7750200" y="157401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" name="AutoShape 221"/>
            <p:cNvCxnSpPr>
              <a:cxnSpLocks noChangeShapeType="1"/>
              <a:stCxn id="51" idx="6"/>
              <a:endCxn id="52" idx="3"/>
            </p:cNvCxnSpPr>
            <p:nvPr/>
          </p:nvCxnSpPr>
          <p:spPr bwMode="auto">
            <a:xfrm flipV="1">
              <a:off x="907215" y="542669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AutoShape 222"/>
            <p:cNvCxnSpPr>
              <a:cxnSpLocks noChangeShapeType="1"/>
              <a:stCxn id="52" idx="6"/>
              <a:endCxn id="53" idx="3"/>
            </p:cNvCxnSpPr>
            <p:nvPr/>
          </p:nvCxnSpPr>
          <p:spPr bwMode="auto">
            <a:xfrm flipV="1">
              <a:off x="1692947" y="4969497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225"/>
            <p:cNvCxnSpPr>
              <a:cxnSpLocks noChangeShapeType="1"/>
              <a:stCxn id="53" idx="6"/>
              <a:endCxn id="54" idx="3"/>
            </p:cNvCxnSpPr>
            <p:nvPr/>
          </p:nvCxnSpPr>
          <p:spPr bwMode="auto">
            <a:xfrm flipV="1">
              <a:off x="2478679" y="451230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" name="AutoShape 226"/>
            <p:cNvCxnSpPr>
              <a:cxnSpLocks noChangeShapeType="1"/>
              <a:stCxn id="54" idx="6"/>
              <a:endCxn id="55" idx="3"/>
            </p:cNvCxnSpPr>
            <p:nvPr/>
          </p:nvCxnSpPr>
          <p:spPr bwMode="auto">
            <a:xfrm flipV="1">
              <a:off x="3264411" y="4055107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5" name="AutoShape 227"/>
            <p:cNvCxnSpPr>
              <a:cxnSpLocks noChangeShapeType="1"/>
              <a:stCxn id="55" idx="6"/>
              <a:endCxn id="56" idx="3"/>
            </p:cNvCxnSpPr>
            <p:nvPr/>
          </p:nvCxnSpPr>
          <p:spPr bwMode="auto">
            <a:xfrm flipV="1">
              <a:off x="4050143" y="359791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" name="AutoShape 228"/>
            <p:cNvCxnSpPr>
              <a:cxnSpLocks noChangeShapeType="1"/>
              <a:stCxn id="56" idx="6"/>
              <a:endCxn id="57" idx="3"/>
            </p:cNvCxnSpPr>
            <p:nvPr/>
          </p:nvCxnSpPr>
          <p:spPr bwMode="auto">
            <a:xfrm flipV="1">
              <a:off x="4835875" y="3140717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229"/>
            <p:cNvCxnSpPr>
              <a:cxnSpLocks noChangeShapeType="1"/>
              <a:stCxn id="57" idx="6"/>
              <a:endCxn id="58" idx="3"/>
            </p:cNvCxnSpPr>
            <p:nvPr/>
          </p:nvCxnSpPr>
          <p:spPr bwMode="auto">
            <a:xfrm flipV="1">
              <a:off x="5621607" y="268352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" name="AutoShape 230"/>
            <p:cNvCxnSpPr>
              <a:cxnSpLocks noChangeShapeType="1"/>
              <a:stCxn id="58" idx="6"/>
              <a:endCxn id="59" idx="3"/>
            </p:cNvCxnSpPr>
            <p:nvPr/>
          </p:nvCxnSpPr>
          <p:spPr bwMode="auto">
            <a:xfrm flipV="1">
              <a:off x="6407339" y="2226327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231"/>
            <p:cNvCxnSpPr>
              <a:cxnSpLocks noChangeShapeType="1"/>
              <a:stCxn id="59" idx="6"/>
              <a:endCxn id="60" idx="3"/>
            </p:cNvCxnSpPr>
            <p:nvPr/>
          </p:nvCxnSpPr>
          <p:spPr bwMode="auto">
            <a:xfrm flipV="1">
              <a:off x="7193071" y="1769132"/>
              <a:ext cx="590607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71" name="Straight Arrow Connector 70"/>
          <p:cNvCxnSpPr/>
          <p:nvPr/>
        </p:nvCxnSpPr>
        <p:spPr bwMode="auto">
          <a:xfrm>
            <a:off x="337279" y="6205930"/>
            <a:ext cx="8394491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V="1">
            <a:off x="322289" y="1454046"/>
            <a:ext cx="0" cy="47593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79889" y="620593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2480" y="1134259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21" name="Group 80"/>
          <p:cNvGrpSpPr/>
          <p:nvPr/>
        </p:nvGrpSpPr>
        <p:grpSpPr>
          <a:xfrm>
            <a:off x="2201260" y="5128042"/>
            <a:ext cx="164892" cy="277318"/>
            <a:chOff x="2188564" y="4781862"/>
            <a:chExt cx="164892" cy="277318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188564" y="4781862"/>
              <a:ext cx="164892" cy="27731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V="1">
              <a:off x="2235200" y="4972050"/>
              <a:ext cx="34925" cy="793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270125" y="4972050"/>
              <a:ext cx="34925" cy="793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49"/>
          <p:cNvGrpSpPr/>
          <p:nvPr/>
        </p:nvGrpSpPr>
        <p:grpSpPr>
          <a:xfrm>
            <a:off x="3095469" y="1594000"/>
            <a:ext cx="5383001" cy="3270292"/>
            <a:chOff x="2595799" y="1056855"/>
            <a:chExt cx="5383001" cy="3270292"/>
          </a:xfrm>
        </p:grpSpPr>
        <p:sp>
          <p:nvSpPr>
            <p:cNvPr id="107" name="Oval 214"/>
            <p:cNvSpPr>
              <a:spLocks noChangeArrowheads="1"/>
            </p:cNvSpPr>
            <p:nvPr/>
          </p:nvSpPr>
          <p:spPr bwMode="auto">
            <a:xfrm>
              <a:off x="3035811" y="381501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215"/>
            <p:cNvSpPr>
              <a:spLocks noChangeArrowheads="1"/>
            </p:cNvSpPr>
            <p:nvPr/>
          </p:nvSpPr>
          <p:spPr bwMode="auto">
            <a:xfrm>
              <a:off x="3821543" y="334283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216"/>
            <p:cNvSpPr>
              <a:spLocks noChangeArrowheads="1"/>
            </p:cNvSpPr>
            <p:nvPr/>
          </p:nvSpPr>
          <p:spPr bwMode="auto">
            <a:xfrm>
              <a:off x="4607275" y="288563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17"/>
            <p:cNvSpPr>
              <a:spLocks noChangeArrowheads="1"/>
            </p:cNvSpPr>
            <p:nvPr/>
          </p:nvSpPr>
          <p:spPr bwMode="auto">
            <a:xfrm>
              <a:off x="5393007" y="242844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18"/>
            <p:cNvSpPr>
              <a:spLocks noChangeArrowheads="1"/>
            </p:cNvSpPr>
            <p:nvPr/>
          </p:nvSpPr>
          <p:spPr bwMode="auto">
            <a:xfrm>
              <a:off x="6178739" y="197124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19"/>
            <p:cNvSpPr>
              <a:spLocks noChangeArrowheads="1"/>
            </p:cNvSpPr>
            <p:nvPr/>
          </p:nvSpPr>
          <p:spPr bwMode="auto">
            <a:xfrm>
              <a:off x="6964471" y="15140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220"/>
            <p:cNvSpPr>
              <a:spLocks noChangeArrowheads="1"/>
            </p:cNvSpPr>
            <p:nvPr/>
          </p:nvSpPr>
          <p:spPr bwMode="auto">
            <a:xfrm>
              <a:off x="7750200" y="105685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" name="AutoShape 225"/>
            <p:cNvCxnSpPr>
              <a:cxnSpLocks noChangeShapeType="1"/>
              <a:endCxn id="107" idx="3"/>
            </p:cNvCxnSpPr>
            <p:nvPr/>
          </p:nvCxnSpPr>
          <p:spPr bwMode="auto">
            <a:xfrm flipV="1">
              <a:off x="2595799" y="4010137"/>
              <a:ext cx="473490" cy="3170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5" name="AutoShape 226"/>
            <p:cNvCxnSpPr>
              <a:cxnSpLocks noChangeShapeType="1"/>
              <a:stCxn id="107" idx="6"/>
              <a:endCxn id="108" idx="3"/>
            </p:cNvCxnSpPr>
            <p:nvPr/>
          </p:nvCxnSpPr>
          <p:spPr bwMode="auto">
            <a:xfrm flipV="1">
              <a:off x="3264411" y="3537952"/>
              <a:ext cx="590610" cy="391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6" name="AutoShape 227"/>
            <p:cNvCxnSpPr>
              <a:cxnSpLocks noChangeShapeType="1"/>
              <a:stCxn id="108" idx="6"/>
            </p:cNvCxnSpPr>
            <p:nvPr/>
          </p:nvCxnSpPr>
          <p:spPr bwMode="auto">
            <a:xfrm flipV="1">
              <a:off x="4050143" y="3080757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7" name="AutoShape 228"/>
            <p:cNvCxnSpPr>
              <a:cxnSpLocks noChangeShapeType="1"/>
              <a:stCxn id="109" idx="6"/>
              <a:endCxn id="110" idx="3"/>
            </p:cNvCxnSpPr>
            <p:nvPr/>
          </p:nvCxnSpPr>
          <p:spPr bwMode="auto">
            <a:xfrm flipV="1">
              <a:off x="4835875" y="262356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8" name="AutoShape 229"/>
            <p:cNvCxnSpPr>
              <a:cxnSpLocks noChangeShapeType="1"/>
              <a:stCxn id="110" idx="6"/>
              <a:endCxn id="111" idx="3"/>
            </p:cNvCxnSpPr>
            <p:nvPr/>
          </p:nvCxnSpPr>
          <p:spPr bwMode="auto">
            <a:xfrm flipV="1">
              <a:off x="5621607" y="2166367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9" name="AutoShape 230"/>
            <p:cNvCxnSpPr>
              <a:cxnSpLocks noChangeShapeType="1"/>
              <a:stCxn id="111" idx="6"/>
              <a:endCxn id="112" idx="3"/>
            </p:cNvCxnSpPr>
            <p:nvPr/>
          </p:nvCxnSpPr>
          <p:spPr bwMode="auto">
            <a:xfrm flipV="1">
              <a:off x="6407339" y="170917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0" name="AutoShape 231"/>
            <p:cNvCxnSpPr>
              <a:cxnSpLocks noChangeShapeType="1"/>
              <a:stCxn id="112" idx="6"/>
            </p:cNvCxnSpPr>
            <p:nvPr/>
          </p:nvCxnSpPr>
          <p:spPr bwMode="auto">
            <a:xfrm flipV="1">
              <a:off x="7193071" y="1249477"/>
              <a:ext cx="588107" cy="3788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21" name="Oval 214"/>
          <p:cNvSpPr>
            <a:spLocks noChangeArrowheads="1"/>
          </p:cNvSpPr>
          <p:nvPr/>
        </p:nvSpPr>
        <p:spPr bwMode="auto">
          <a:xfrm>
            <a:off x="3535482" y="3802739"/>
            <a:ext cx="228600" cy="144782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3336404" y="5055355"/>
            <a:ext cx="137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Wasted time!</a:t>
            </a:r>
            <a:endParaRPr lang="en-US" sz="1600" dirty="0"/>
          </a:p>
        </p:txBody>
      </p:sp>
      <p:grpSp>
        <p:nvGrpSpPr>
          <p:cNvPr id="30" name="Group 132"/>
          <p:cNvGrpSpPr/>
          <p:nvPr/>
        </p:nvGrpSpPr>
        <p:grpSpPr>
          <a:xfrm>
            <a:off x="2196263" y="4381032"/>
            <a:ext cx="164892" cy="277318"/>
            <a:chOff x="2188564" y="4781862"/>
            <a:chExt cx="164892" cy="277318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2188564" y="4781862"/>
              <a:ext cx="164892" cy="27731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flipV="1">
              <a:off x="2235200" y="4972050"/>
              <a:ext cx="34925" cy="793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 bwMode="auto">
            <a:xfrm flipH="1" flipV="1">
              <a:off x="2270125" y="4972050"/>
              <a:ext cx="34925" cy="793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/>
          <p:cNvCxnSpPr>
            <a:stCxn id="77" idx="0"/>
            <a:endCxn id="134" idx="2"/>
          </p:cNvCxnSpPr>
          <p:nvPr/>
        </p:nvCxnSpPr>
        <p:spPr bwMode="auto">
          <a:xfrm flipH="1" flipV="1">
            <a:off x="2278709" y="4658350"/>
            <a:ext cx="4997" cy="469692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 bwMode="auto">
          <a:xfrm>
            <a:off x="2226040" y="5209082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3157876" y="4693067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3417757" y="4369633"/>
            <a:ext cx="202368" cy="239842"/>
          </a:xfrm>
          <a:prstGeom prst="ellipse">
            <a:avLst/>
          </a:prstGeom>
          <a:noFill/>
          <a:ln w="28575" algn="ctr">
            <a:solidFill>
              <a:srgbClr val="33CC33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 bwMode="auto">
          <a:xfrm>
            <a:off x="3207843" y="4518025"/>
            <a:ext cx="0" cy="172544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oup 152"/>
          <p:cNvGrpSpPr/>
          <p:nvPr/>
        </p:nvGrpSpPr>
        <p:grpSpPr>
          <a:xfrm>
            <a:off x="3152879" y="4467746"/>
            <a:ext cx="104931" cy="104931"/>
            <a:chOff x="5461416" y="4764375"/>
            <a:chExt cx="104931" cy="104931"/>
          </a:xfrm>
        </p:grpSpPr>
        <p:sp>
          <p:nvSpPr>
            <p:cNvPr id="146" name="Rectangle 145"/>
            <p:cNvSpPr/>
            <p:nvPr/>
          </p:nvSpPr>
          <p:spPr bwMode="auto">
            <a:xfrm>
              <a:off x="5461416" y="4764375"/>
              <a:ext cx="104931" cy="10493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>
              <a:off x="5467350" y="4775200"/>
              <a:ext cx="95250" cy="920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 flipH="1">
              <a:off x="5467350" y="4775200"/>
              <a:ext cx="95250" cy="920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5" name="Rectangle 154"/>
          <p:cNvSpPr/>
          <p:nvPr/>
        </p:nvSpPr>
        <p:spPr bwMode="auto">
          <a:xfrm>
            <a:off x="4651895" y="3863611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546307" y="3326464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130266" y="2407069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16577" y="4766872"/>
            <a:ext cx="20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Transparent latch!</a:t>
            </a:r>
            <a:endParaRPr lang="en-US" dirty="0"/>
          </a:p>
        </p:txBody>
      </p:sp>
      <p:cxnSp>
        <p:nvCxnSpPr>
          <p:cNvPr id="160" name="Straight Arrow Connector 159"/>
          <p:cNvCxnSpPr>
            <a:stCxn id="158" idx="1"/>
            <a:endCxn id="77" idx="3"/>
          </p:cNvCxnSpPr>
          <p:nvPr/>
        </p:nvCxnSpPr>
        <p:spPr bwMode="auto">
          <a:xfrm flipH="1">
            <a:off x="2366152" y="4951538"/>
            <a:ext cx="2850425" cy="3151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283378" y="401986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interconnect!</a:t>
            </a:r>
            <a:endParaRPr lang="en-US" dirty="0"/>
          </a:p>
        </p:txBody>
      </p:sp>
      <p:cxnSp>
        <p:nvCxnSpPr>
          <p:cNvPr id="162" name="Straight Arrow Connector 161"/>
          <p:cNvCxnSpPr>
            <a:stCxn id="161" idx="1"/>
            <a:endCxn id="140" idx="3"/>
          </p:cNvCxnSpPr>
          <p:nvPr/>
        </p:nvCxnSpPr>
        <p:spPr bwMode="auto">
          <a:xfrm flipH="1">
            <a:off x="3262807" y="4204529"/>
            <a:ext cx="3020571" cy="5410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 bwMode="auto">
          <a:xfrm>
            <a:off x="3365292" y="4182256"/>
            <a:ext cx="547141" cy="577121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08" name="Straight Arrow Connector 207"/>
          <p:cNvCxnSpPr/>
          <p:nvPr/>
        </p:nvCxnSpPr>
        <p:spPr bwMode="auto">
          <a:xfrm flipH="1" flipV="1">
            <a:off x="3076575" y="4838700"/>
            <a:ext cx="342900" cy="290514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1" name="Group 215"/>
          <p:cNvGrpSpPr/>
          <p:nvPr/>
        </p:nvGrpSpPr>
        <p:grpSpPr>
          <a:xfrm>
            <a:off x="2892446" y="3644250"/>
            <a:ext cx="166526" cy="1014104"/>
            <a:chOff x="2892446" y="3644250"/>
            <a:chExt cx="166526" cy="1014104"/>
          </a:xfrm>
        </p:grpSpPr>
        <p:grpSp>
          <p:nvGrpSpPr>
            <p:cNvPr id="232" name="Group 81"/>
            <p:cNvGrpSpPr/>
            <p:nvPr/>
          </p:nvGrpSpPr>
          <p:grpSpPr>
            <a:xfrm>
              <a:off x="2894080" y="4381036"/>
              <a:ext cx="164892" cy="277318"/>
              <a:chOff x="2188564" y="4781862"/>
              <a:chExt cx="164892" cy="27731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2188564" y="4781862"/>
                <a:ext cx="164892" cy="27731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2235200" y="4972050"/>
                <a:ext cx="34925" cy="79375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auto">
              <a:xfrm flipH="1" flipV="1">
                <a:off x="2270125" y="4972050"/>
                <a:ext cx="34925" cy="79375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14"/>
            <p:cNvGrpSpPr/>
            <p:nvPr/>
          </p:nvGrpSpPr>
          <p:grpSpPr>
            <a:xfrm>
              <a:off x="2892446" y="3644250"/>
              <a:ext cx="164892" cy="747010"/>
              <a:chOff x="2940774" y="2397334"/>
              <a:chExt cx="164892" cy="747010"/>
            </a:xfrm>
          </p:grpSpPr>
          <p:grpSp>
            <p:nvGrpSpPr>
              <p:cNvPr id="246" name="Group 209"/>
              <p:cNvGrpSpPr/>
              <p:nvPr/>
            </p:nvGrpSpPr>
            <p:grpSpPr>
              <a:xfrm>
                <a:off x="2940774" y="2397334"/>
                <a:ext cx="164892" cy="277318"/>
                <a:chOff x="2188564" y="4781862"/>
                <a:chExt cx="164892" cy="277318"/>
              </a:xfrm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2188564" y="4781862"/>
                  <a:ext cx="164892" cy="277318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endParaRPr lang="en-US" sz="12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2" name="Straight Connector 211"/>
                <p:cNvCxnSpPr/>
                <p:nvPr/>
              </p:nvCxnSpPr>
              <p:spPr bwMode="auto">
                <a:xfrm flipV="1">
                  <a:off x="2235200" y="4972050"/>
                  <a:ext cx="34925" cy="79375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 flipH="1" flipV="1">
                  <a:off x="2270125" y="4972050"/>
                  <a:ext cx="34925" cy="79375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4" name="Straight Connector 213"/>
              <p:cNvCxnSpPr>
                <a:endCxn id="211" idx="2"/>
              </p:cNvCxnSpPr>
              <p:nvPr/>
            </p:nvCxnSpPr>
            <p:spPr bwMode="auto">
              <a:xfrm flipH="1" flipV="1">
                <a:off x="3023220" y="2674652"/>
                <a:ext cx="4997" cy="469692"/>
              </a:xfrm>
              <a:prstGeom prst="line">
                <a:avLst/>
              </a:prstGeom>
              <a:ln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4" name="Straight Arrow Connector 123"/>
          <p:cNvCxnSpPr>
            <a:endCxn id="53" idx="6"/>
          </p:cNvCxnSpPr>
          <p:nvPr/>
        </p:nvCxnSpPr>
        <p:spPr bwMode="auto">
          <a:xfrm>
            <a:off x="2971800" y="4480810"/>
            <a:ext cx="4049" cy="432850"/>
          </a:xfrm>
          <a:prstGeom prst="straightConnector1">
            <a:avLst/>
          </a:prstGeom>
          <a:ln w="38100"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7" name="Group 219"/>
          <p:cNvGrpSpPr/>
          <p:nvPr/>
        </p:nvGrpSpPr>
        <p:grpSpPr>
          <a:xfrm>
            <a:off x="3721355" y="2877174"/>
            <a:ext cx="166526" cy="1014104"/>
            <a:chOff x="2892446" y="3644250"/>
            <a:chExt cx="166526" cy="1014104"/>
          </a:xfrm>
        </p:grpSpPr>
        <p:grpSp>
          <p:nvGrpSpPr>
            <p:cNvPr id="248" name="Group 220"/>
            <p:cNvGrpSpPr/>
            <p:nvPr/>
          </p:nvGrpSpPr>
          <p:grpSpPr>
            <a:xfrm>
              <a:off x="2894080" y="4381036"/>
              <a:ext cx="164892" cy="277318"/>
              <a:chOff x="2188564" y="4781862"/>
              <a:chExt cx="164892" cy="277318"/>
            </a:xfrm>
          </p:grpSpPr>
          <p:sp>
            <p:nvSpPr>
              <p:cNvPr id="228" name="Rectangle 227"/>
              <p:cNvSpPr/>
              <p:nvPr/>
            </p:nvSpPr>
            <p:spPr bwMode="auto">
              <a:xfrm>
                <a:off x="2188564" y="4781862"/>
                <a:ext cx="164892" cy="27731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9" name="Straight Connector 228"/>
              <p:cNvCxnSpPr/>
              <p:nvPr/>
            </p:nvCxnSpPr>
            <p:spPr bwMode="auto">
              <a:xfrm flipV="1">
                <a:off x="2235200" y="4972050"/>
                <a:ext cx="34925" cy="79375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auto">
              <a:xfrm flipH="1" flipV="1">
                <a:off x="2270125" y="4972050"/>
                <a:ext cx="34925" cy="79375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21"/>
            <p:cNvGrpSpPr/>
            <p:nvPr/>
          </p:nvGrpSpPr>
          <p:grpSpPr>
            <a:xfrm>
              <a:off x="2892446" y="3644250"/>
              <a:ext cx="164892" cy="747010"/>
              <a:chOff x="2940774" y="2397334"/>
              <a:chExt cx="164892" cy="747010"/>
            </a:xfrm>
          </p:grpSpPr>
          <p:grpSp>
            <p:nvGrpSpPr>
              <p:cNvPr id="250" name="Group 222"/>
              <p:cNvGrpSpPr/>
              <p:nvPr/>
            </p:nvGrpSpPr>
            <p:grpSpPr>
              <a:xfrm>
                <a:off x="2940774" y="2397334"/>
                <a:ext cx="164892" cy="277318"/>
                <a:chOff x="2188564" y="4781862"/>
                <a:chExt cx="164892" cy="277318"/>
              </a:xfrm>
            </p:grpSpPr>
            <p:sp>
              <p:nvSpPr>
                <p:cNvPr id="225" name="Rectangle 224"/>
                <p:cNvSpPr/>
                <p:nvPr/>
              </p:nvSpPr>
              <p:spPr bwMode="auto">
                <a:xfrm>
                  <a:off x="2188564" y="4781862"/>
                  <a:ext cx="164892" cy="277318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endParaRPr lang="en-US" sz="12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 bwMode="auto">
                <a:xfrm flipV="1">
                  <a:off x="2235200" y="4972050"/>
                  <a:ext cx="34925" cy="79375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flipH="1" flipV="1">
                  <a:off x="2270125" y="4972050"/>
                  <a:ext cx="34925" cy="79375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4" name="Straight Connector 223"/>
              <p:cNvCxnSpPr>
                <a:endCxn id="225" idx="2"/>
              </p:cNvCxnSpPr>
              <p:nvPr/>
            </p:nvCxnSpPr>
            <p:spPr bwMode="auto">
              <a:xfrm flipH="1" flipV="1">
                <a:off x="3023220" y="2674652"/>
                <a:ext cx="4997" cy="469692"/>
              </a:xfrm>
              <a:prstGeom prst="line">
                <a:avLst/>
              </a:prstGeom>
              <a:ln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46"/>
          <p:cNvGrpSpPr/>
          <p:nvPr/>
        </p:nvGrpSpPr>
        <p:grpSpPr>
          <a:xfrm>
            <a:off x="3729104" y="1191767"/>
            <a:ext cx="4714389" cy="2872460"/>
            <a:chOff x="1885314" y="831999"/>
            <a:chExt cx="4714389" cy="2872460"/>
          </a:xfrm>
        </p:grpSpPr>
        <p:sp>
          <p:nvSpPr>
            <p:cNvPr id="233" name="Oval 215"/>
            <p:cNvSpPr>
              <a:spLocks noChangeArrowheads="1"/>
            </p:cNvSpPr>
            <p:nvPr/>
          </p:nvSpPr>
          <p:spPr bwMode="auto">
            <a:xfrm>
              <a:off x="2442446" y="311797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216"/>
            <p:cNvSpPr>
              <a:spLocks noChangeArrowheads="1"/>
            </p:cNvSpPr>
            <p:nvPr/>
          </p:nvSpPr>
          <p:spPr bwMode="auto">
            <a:xfrm>
              <a:off x="3228178" y="266077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Oval 217"/>
            <p:cNvSpPr>
              <a:spLocks noChangeArrowheads="1"/>
            </p:cNvSpPr>
            <p:nvPr/>
          </p:nvSpPr>
          <p:spPr bwMode="auto">
            <a:xfrm>
              <a:off x="4013910" y="220358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Oval 218"/>
            <p:cNvSpPr>
              <a:spLocks noChangeArrowheads="1"/>
            </p:cNvSpPr>
            <p:nvPr/>
          </p:nvSpPr>
          <p:spPr bwMode="auto">
            <a:xfrm>
              <a:off x="4799642" y="174638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219"/>
            <p:cNvSpPr>
              <a:spLocks noChangeArrowheads="1"/>
            </p:cNvSpPr>
            <p:nvPr/>
          </p:nvSpPr>
          <p:spPr bwMode="auto">
            <a:xfrm>
              <a:off x="5585374" y="128919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220"/>
            <p:cNvSpPr>
              <a:spLocks noChangeArrowheads="1"/>
            </p:cNvSpPr>
            <p:nvPr/>
          </p:nvSpPr>
          <p:spPr bwMode="auto">
            <a:xfrm>
              <a:off x="6371103" y="83199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0" name="AutoShape 226"/>
            <p:cNvCxnSpPr>
              <a:cxnSpLocks noChangeShapeType="1"/>
              <a:endCxn id="233" idx="3"/>
            </p:cNvCxnSpPr>
            <p:nvPr/>
          </p:nvCxnSpPr>
          <p:spPr bwMode="auto">
            <a:xfrm flipV="1">
              <a:off x="1885314" y="3313096"/>
              <a:ext cx="590610" cy="391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1" name="AutoShape 227"/>
            <p:cNvCxnSpPr>
              <a:cxnSpLocks noChangeShapeType="1"/>
              <a:stCxn id="233" idx="6"/>
            </p:cNvCxnSpPr>
            <p:nvPr/>
          </p:nvCxnSpPr>
          <p:spPr bwMode="auto">
            <a:xfrm flipV="1">
              <a:off x="2671046" y="2855901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2" name="AutoShape 228"/>
            <p:cNvCxnSpPr>
              <a:cxnSpLocks noChangeShapeType="1"/>
              <a:stCxn id="234" idx="6"/>
              <a:endCxn id="235" idx="3"/>
            </p:cNvCxnSpPr>
            <p:nvPr/>
          </p:nvCxnSpPr>
          <p:spPr bwMode="auto">
            <a:xfrm flipV="1">
              <a:off x="3456778" y="2398706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3" name="AutoShape 229"/>
            <p:cNvCxnSpPr>
              <a:cxnSpLocks noChangeShapeType="1"/>
              <a:stCxn id="235" idx="6"/>
              <a:endCxn id="236" idx="3"/>
            </p:cNvCxnSpPr>
            <p:nvPr/>
          </p:nvCxnSpPr>
          <p:spPr bwMode="auto">
            <a:xfrm flipV="1">
              <a:off x="4242510" y="1941511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4" name="AutoShape 230"/>
            <p:cNvCxnSpPr>
              <a:cxnSpLocks noChangeShapeType="1"/>
              <a:stCxn id="236" idx="6"/>
              <a:endCxn id="237" idx="3"/>
            </p:cNvCxnSpPr>
            <p:nvPr/>
          </p:nvCxnSpPr>
          <p:spPr bwMode="auto">
            <a:xfrm flipV="1">
              <a:off x="5028242" y="1484316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5" name="AutoShape 231"/>
            <p:cNvCxnSpPr>
              <a:cxnSpLocks noChangeShapeType="1"/>
              <a:stCxn id="237" idx="6"/>
            </p:cNvCxnSpPr>
            <p:nvPr/>
          </p:nvCxnSpPr>
          <p:spPr bwMode="auto">
            <a:xfrm flipV="1">
              <a:off x="5813974" y="1024621"/>
              <a:ext cx="588107" cy="3788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60" name="Group 247"/>
          <p:cNvGrpSpPr/>
          <p:nvPr/>
        </p:nvGrpSpPr>
        <p:grpSpPr>
          <a:xfrm>
            <a:off x="5267841" y="1410637"/>
            <a:ext cx="166526" cy="1014104"/>
            <a:chOff x="2892446" y="3644250"/>
            <a:chExt cx="166526" cy="1014104"/>
          </a:xfrm>
        </p:grpSpPr>
        <p:grpSp>
          <p:nvGrpSpPr>
            <p:cNvPr id="262" name="Group 248"/>
            <p:cNvGrpSpPr/>
            <p:nvPr/>
          </p:nvGrpSpPr>
          <p:grpSpPr>
            <a:xfrm>
              <a:off x="2894080" y="4381036"/>
              <a:ext cx="164892" cy="277318"/>
              <a:chOff x="2188564" y="4781862"/>
              <a:chExt cx="164892" cy="27731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2188564" y="4781862"/>
                <a:ext cx="164892" cy="27731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7" name="Straight Connector 256"/>
              <p:cNvCxnSpPr/>
              <p:nvPr/>
            </p:nvCxnSpPr>
            <p:spPr bwMode="auto">
              <a:xfrm flipV="1">
                <a:off x="2235200" y="4972050"/>
                <a:ext cx="34925" cy="79375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auto">
              <a:xfrm flipH="1" flipV="1">
                <a:off x="2270125" y="4972050"/>
                <a:ext cx="34925" cy="79375"/>
              </a:xfrm>
              <a:prstGeom prst="line">
                <a:avLst/>
              </a:prstGeom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49"/>
            <p:cNvGrpSpPr/>
            <p:nvPr/>
          </p:nvGrpSpPr>
          <p:grpSpPr>
            <a:xfrm>
              <a:off x="2892446" y="3644250"/>
              <a:ext cx="164892" cy="747010"/>
              <a:chOff x="2940774" y="2397334"/>
              <a:chExt cx="164892" cy="747010"/>
            </a:xfrm>
          </p:grpSpPr>
          <p:grpSp>
            <p:nvGrpSpPr>
              <p:cNvPr id="266" name="Group 250"/>
              <p:cNvGrpSpPr/>
              <p:nvPr/>
            </p:nvGrpSpPr>
            <p:grpSpPr>
              <a:xfrm>
                <a:off x="2940774" y="2397334"/>
                <a:ext cx="164892" cy="277318"/>
                <a:chOff x="2188564" y="4781862"/>
                <a:chExt cx="164892" cy="277318"/>
              </a:xfrm>
            </p:grpSpPr>
            <p:sp>
              <p:nvSpPr>
                <p:cNvPr id="253" name="Rectangle 252"/>
                <p:cNvSpPr/>
                <p:nvPr/>
              </p:nvSpPr>
              <p:spPr bwMode="auto">
                <a:xfrm>
                  <a:off x="2188564" y="4781862"/>
                  <a:ext cx="164892" cy="277318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endParaRPr lang="en-US" sz="12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 bwMode="auto">
                <a:xfrm flipV="1">
                  <a:off x="2235200" y="4972050"/>
                  <a:ext cx="34925" cy="79375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 flipH="1" flipV="1">
                  <a:off x="2270125" y="4972050"/>
                  <a:ext cx="34925" cy="79375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2" name="Straight Connector 251"/>
              <p:cNvCxnSpPr>
                <a:endCxn id="253" idx="2"/>
              </p:cNvCxnSpPr>
              <p:nvPr/>
            </p:nvCxnSpPr>
            <p:spPr bwMode="auto">
              <a:xfrm flipH="1" flipV="1">
                <a:off x="3023220" y="2674652"/>
                <a:ext cx="4997" cy="469692"/>
              </a:xfrm>
              <a:prstGeom prst="line">
                <a:avLst/>
              </a:prstGeom>
              <a:ln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7" name="Group 49"/>
          <p:cNvGrpSpPr/>
          <p:nvPr/>
        </p:nvGrpSpPr>
        <p:grpSpPr>
          <a:xfrm>
            <a:off x="5235618" y="779545"/>
            <a:ext cx="3222867" cy="1948084"/>
            <a:chOff x="4755933" y="1056855"/>
            <a:chExt cx="3222867" cy="1948084"/>
          </a:xfrm>
        </p:grpSpPr>
        <p:sp>
          <p:nvSpPr>
            <p:cNvPr id="193" name="Oval 218"/>
            <p:cNvSpPr>
              <a:spLocks noChangeArrowheads="1"/>
            </p:cNvSpPr>
            <p:nvPr/>
          </p:nvSpPr>
          <p:spPr bwMode="auto">
            <a:xfrm>
              <a:off x="6178739" y="197124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219"/>
            <p:cNvSpPr>
              <a:spLocks noChangeArrowheads="1"/>
            </p:cNvSpPr>
            <p:nvPr/>
          </p:nvSpPr>
          <p:spPr bwMode="auto">
            <a:xfrm>
              <a:off x="6964471" y="15140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220"/>
            <p:cNvSpPr>
              <a:spLocks noChangeArrowheads="1"/>
            </p:cNvSpPr>
            <p:nvPr/>
          </p:nvSpPr>
          <p:spPr bwMode="auto">
            <a:xfrm>
              <a:off x="7750200" y="105685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0" name="AutoShape 229"/>
            <p:cNvCxnSpPr>
              <a:cxnSpLocks noChangeShapeType="1"/>
              <a:stCxn id="259" idx="6"/>
              <a:endCxn id="193" idx="3"/>
            </p:cNvCxnSpPr>
            <p:nvPr/>
          </p:nvCxnSpPr>
          <p:spPr bwMode="auto">
            <a:xfrm flipV="1">
              <a:off x="5585389" y="2166367"/>
              <a:ext cx="626828" cy="386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1" name="AutoShape 230"/>
            <p:cNvCxnSpPr>
              <a:cxnSpLocks noChangeShapeType="1"/>
              <a:stCxn id="193" idx="6"/>
              <a:endCxn id="194" idx="3"/>
            </p:cNvCxnSpPr>
            <p:nvPr/>
          </p:nvCxnSpPr>
          <p:spPr bwMode="auto">
            <a:xfrm flipV="1">
              <a:off x="6407339" y="1709172"/>
              <a:ext cx="590610" cy="376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2" name="AutoShape 231"/>
            <p:cNvCxnSpPr>
              <a:cxnSpLocks noChangeShapeType="1"/>
              <a:stCxn id="194" idx="6"/>
            </p:cNvCxnSpPr>
            <p:nvPr/>
          </p:nvCxnSpPr>
          <p:spPr bwMode="auto">
            <a:xfrm flipV="1">
              <a:off x="7193071" y="1249477"/>
              <a:ext cx="588107" cy="3788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9" name="Oval 218"/>
            <p:cNvSpPr>
              <a:spLocks noChangeArrowheads="1"/>
            </p:cNvSpPr>
            <p:nvPr/>
          </p:nvSpPr>
          <p:spPr bwMode="auto">
            <a:xfrm>
              <a:off x="5356789" y="243843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" name="AutoShape 229"/>
            <p:cNvCxnSpPr>
              <a:cxnSpLocks noChangeShapeType="1"/>
              <a:endCxn id="259" idx="3"/>
            </p:cNvCxnSpPr>
            <p:nvPr/>
          </p:nvCxnSpPr>
          <p:spPr bwMode="auto">
            <a:xfrm flipV="1">
              <a:off x="4755933" y="2633557"/>
              <a:ext cx="634334" cy="371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263" name="Straight Arrow Connector 262"/>
          <p:cNvCxnSpPr/>
          <p:nvPr/>
        </p:nvCxnSpPr>
        <p:spPr bwMode="auto">
          <a:xfrm>
            <a:off x="8738016" y="316044"/>
            <a:ext cx="8745" cy="1370350"/>
          </a:xfrm>
          <a:prstGeom prst="straightConnector1">
            <a:avLst/>
          </a:prstGeom>
          <a:ln w="38100"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128" idx="3"/>
          </p:cNvCxnSpPr>
          <p:nvPr/>
        </p:nvCxnSpPr>
        <p:spPr bwMode="auto">
          <a:xfrm flipV="1">
            <a:off x="4712486" y="1798820"/>
            <a:ext cx="3996799" cy="3425812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1" name="Oval 220"/>
          <p:cNvSpPr>
            <a:spLocks noChangeArrowheads="1"/>
          </p:cNvSpPr>
          <p:nvPr/>
        </p:nvSpPr>
        <p:spPr bwMode="auto">
          <a:xfrm>
            <a:off x="1966494" y="5264102"/>
            <a:ext cx="228600" cy="2286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Content Placeholder 1"/>
          <p:cNvSpPr txBox="1">
            <a:spLocks/>
          </p:cNvSpPr>
          <p:nvPr/>
        </p:nvSpPr>
        <p:spPr>
          <a:xfrm>
            <a:off x="4354642" y="4173497"/>
            <a:ext cx="4751883" cy="1972456"/>
          </a:xfrm>
          <a:prstGeom prst="rect">
            <a:avLst/>
          </a:prstGeom>
          <a:solidFill>
            <a:srgbClr val="B2B2B2"/>
          </a:solidFill>
        </p:spPr>
        <p:txBody>
          <a:bodyPr/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600" kern="0" dirty="0" smtClean="0"/>
              <a:t>Quantization into small subcycles completely gates the performance of a dynamically reconfigurable device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400" kern="0" dirty="0" smtClean="0"/>
              <a:t>It isn’t the reconfiguration time itself…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600" kern="0" dirty="0" smtClean="0"/>
              <a:t>No pre-Spacetime, reconfigurable device could have achieved high performance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400" kern="0" dirty="0" smtClean="0"/>
              <a:t>No one before us even noticed the problem!</a:t>
            </a:r>
          </a:p>
        </p:txBody>
      </p:sp>
      <p:cxnSp>
        <p:nvCxnSpPr>
          <p:cNvPr id="168" name="Straight Connector 167"/>
          <p:cNvCxnSpPr>
            <a:stCxn id="53" idx="6"/>
            <a:endCxn id="83" idx="1"/>
          </p:cNvCxnSpPr>
          <p:nvPr/>
        </p:nvCxnSpPr>
        <p:spPr bwMode="auto">
          <a:xfrm flipH="1" flipV="1">
            <a:off x="2971800" y="4495800"/>
            <a:ext cx="4049" cy="41786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ight Arrow 168"/>
          <p:cNvSpPr/>
          <p:nvPr/>
        </p:nvSpPr>
        <p:spPr bwMode="auto">
          <a:xfrm rot="19770813">
            <a:off x="802143" y="3444016"/>
            <a:ext cx="8034728" cy="649588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Speed of light!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9 L -0.00104 -0.045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-0.0520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79 L 0.00156 -0.060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121" grpId="0" animBg="1"/>
      <p:bldP spid="128" grpId="0"/>
      <p:bldP spid="139" grpId="0" animBg="1"/>
      <p:bldP spid="140" grpId="0" animBg="1"/>
      <p:bldP spid="141" grpId="0" animBg="1"/>
      <p:bldP spid="155" grpId="0" animBg="1"/>
      <p:bldP spid="156" grpId="0" animBg="1"/>
      <p:bldP spid="157" grpId="0" animBg="1"/>
      <p:bldP spid="158" grpId="0"/>
      <p:bldP spid="158" grpId="1"/>
      <p:bldP spid="161" grpId="0"/>
      <p:bldP spid="161" grpId="1"/>
      <p:bldP spid="184" grpId="0" animBg="1"/>
      <p:bldP spid="271" grpId="0" animBg="1"/>
      <p:bldP spid="271" grpId="1" animBg="1"/>
      <p:bldP spid="166" grpId="1" uiExpand="1" build="p" animBg="1"/>
      <p:bldP spid="166" grpId="2" build="allAtOnce" animBg="1"/>
      <p:bldP spid="1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high performance with Spacetime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 rot="16200000">
            <a:off x="-1219110" y="3617894"/>
            <a:ext cx="4040289" cy="222250"/>
            <a:chOff x="505" y="3842"/>
            <a:chExt cx="2999" cy="140"/>
          </a:xfrm>
        </p:grpSpPr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505" y="3842"/>
              <a:ext cx="291" cy="139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997" y="3843"/>
              <a:ext cx="291" cy="139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502" y="3843"/>
              <a:ext cx="291" cy="139"/>
            </a:xfrm>
            <a:prstGeom prst="rect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113" y="3843"/>
              <a:ext cx="291" cy="139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709" y="3842"/>
              <a:ext cx="291" cy="139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213" y="3842"/>
              <a:ext cx="291" cy="139"/>
            </a:xfrm>
            <a:prstGeom prst="rect">
              <a:avLst/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" wrap="none">
              <a:spAutoFit/>
            </a:bodyPr>
            <a:lstStyle/>
            <a:p>
              <a:pPr algn="ctr" eaLnBrk="1" hangingPunct="1"/>
              <a:r>
                <a:rPr lang="en-US" sz="1800" dirty="0"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1039315" y="1586508"/>
            <a:ext cx="7602512" cy="4389565"/>
            <a:chOff x="1429055" y="1586508"/>
            <a:chExt cx="5304017" cy="4389565"/>
          </a:xfrm>
        </p:grpSpPr>
        <p:sp>
          <p:nvSpPr>
            <p:cNvPr id="35" name="Line 3"/>
            <p:cNvSpPr>
              <a:spLocks noChangeShapeType="1"/>
            </p:cNvSpPr>
            <p:nvPr/>
          </p:nvSpPr>
          <p:spPr bwMode="auto">
            <a:xfrm flipH="1">
              <a:off x="1449040" y="5261548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auto">
            <a:xfrm flipH="1">
              <a:off x="1449040" y="4526540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" name="Line 3"/>
            <p:cNvSpPr>
              <a:spLocks noChangeShapeType="1"/>
            </p:cNvSpPr>
            <p:nvPr/>
          </p:nvSpPr>
          <p:spPr bwMode="auto">
            <a:xfrm flipH="1">
              <a:off x="1449040" y="3791532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 flipH="1">
              <a:off x="1449040" y="3056524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Line 3"/>
            <p:cNvSpPr>
              <a:spLocks noChangeShapeType="1"/>
            </p:cNvSpPr>
            <p:nvPr/>
          </p:nvSpPr>
          <p:spPr bwMode="auto">
            <a:xfrm flipH="1">
              <a:off x="1449040" y="2321516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Line 3"/>
            <p:cNvSpPr>
              <a:spLocks noChangeShapeType="1"/>
            </p:cNvSpPr>
            <p:nvPr/>
          </p:nvSpPr>
          <p:spPr bwMode="auto">
            <a:xfrm flipH="1">
              <a:off x="1449040" y="1586508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1429055" y="5976073"/>
              <a:ext cx="528403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" name="Group 49"/>
          <p:cNvGrpSpPr/>
          <p:nvPr/>
        </p:nvGrpSpPr>
        <p:grpSpPr>
          <a:xfrm>
            <a:off x="1175785" y="1613985"/>
            <a:ext cx="7300185" cy="4343355"/>
            <a:chOff x="678615" y="1574010"/>
            <a:chExt cx="7300185" cy="4343355"/>
          </a:xfrm>
        </p:grpSpPr>
        <p:sp>
          <p:nvSpPr>
            <p:cNvPr id="51" name="Oval 209"/>
            <p:cNvSpPr>
              <a:spLocks noChangeArrowheads="1"/>
            </p:cNvSpPr>
            <p:nvPr/>
          </p:nvSpPr>
          <p:spPr bwMode="auto">
            <a:xfrm>
              <a:off x="678615" y="568876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10"/>
            <p:cNvSpPr>
              <a:spLocks noChangeArrowheads="1"/>
            </p:cNvSpPr>
            <p:nvPr/>
          </p:nvSpPr>
          <p:spPr bwMode="auto">
            <a:xfrm>
              <a:off x="1464347" y="523157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11"/>
            <p:cNvSpPr>
              <a:spLocks noChangeArrowheads="1"/>
            </p:cNvSpPr>
            <p:nvPr/>
          </p:nvSpPr>
          <p:spPr bwMode="auto">
            <a:xfrm>
              <a:off x="2250079" y="4774375"/>
              <a:ext cx="228600" cy="22860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14"/>
            <p:cNvSpPr>
              <a:spLocks noChangeArrowheads="1"/>
            </p:cNvSpPr>
            <p:nvPr/>
          </p:nvSpPr>
          <p:spPr bwMode="auto">
            <a:xfrm>
              <a:off x="3035811" y="431718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15"/>
            <p:cNvSpPr>
              <a:spLocks noChangeArrowheads="1"/>
            </p:cNvSpPr>
            <p:nvPr/>
          </p:nvSpPr>
          <p:spPr bwMode="auto">
            <a:xfrm>
              <a:off x="3821543" y="385998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16"/>
            <p:cNvSpPr>
              <a:spLocks noChangeArrowheads="1"/>
            </p:cNvSpPr>
            <p:nvPr/>
          </p:nvSpPr>
          <p:spPr bwMode="auto">
            <a:xfrm>
              <a:off x="4607275" y="340279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17"/>
            <p:cNvSpPr>
              <a:spLocks noChangeArrowheads="1"/>
            </p:cNvSpPr>
            <p:nvPr/>
          </p:nvSpPr>
          <p:spPr bwMode="auto">
            <a:xfrm>
              <a:off x="5393007" y="294559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18"/>
            <p:cNvSpPr>
              <a:spLocks noChangeArrowheads="1"/>
            </p:cNvSpPr>
            <p:nvPr/>
          </p:nvSpPr>
          <p:spPr bwMode="auto">
            <a:xfrm>
              <a:off x="6178739" y="2488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19"/>
            <p:cNvSpPr>
              <a:spLocks noChangeArrowheads="1"/>
            </p:cNvSpPr>
            <p:nvPr/>
          </p:nvSpPr>
          <p:spPr bwMode="auto">
            <a:xfrm>
              <a:off x="6964471" y="203120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20"/>
            <p:cNvSpPr>
              <a:spLocks noChangeArrowheads="1"/>
            </p:cNvSpPr>
            <p:nvPr/>
          </p:nvSpPr>
          <p:spPr bwMode="auto">
            <a:xfrm>
              <a:off x="7750200" y="157401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" name="AutoShape 221"/>
            <p:cNvCxnSpPr>
              <a:cxnSpLocks noChangeShapeType="1"/>
              <a:stCxn id="51" idx="6"/>
              <a:endCxn id="52" idx="2"/>
            </p:cNvCxnSpPr>
            <p:nvPr/>
          </p:nvCxnSpPr>
          <p:spPr bwMode="auto">
            <a:xfrm flipV="1">
              <a:off x="907215" y="5345870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AutoShape 222"/>
            <p:cNvCxnSpPr>
              <a:cxnSpLocks noChangeShapeType="1"/>
              <a:stCxn id="52" idx="6"/>
              <a:endCxn id="53" idx="2"/>
            </p:cNvCxnSpPr>
            <p:nvPr/>
          </p:nvCxnSpPr>
          <p:spPr bwMode="auto">
            <a:xfrm flipV="1">
              <a:off x="1692947" y="4888675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225"/>
            <p:cNvCxnSpPr>
              <a:cxnSpLocks noChangeShapeType="1"/>
              <a:stCxn id="53" idx="6"/>
              <a:endCxn id="54" idx="2"/>
            </p:cNvCxnSpPr>
            <p:nvPr/>
          </p:nvCxnSpPr>
          <p:spPr bwMode="auto">
            <a:xfrm flipV="1">
              <a:off x="2478679" y="4431480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" name="AutoShape 226"/>
            <p:cNvCxnSpPr>
              <a:cxnSpLocks noChangeShapeType="1"/>
              <a:stCxn id="54" idx="6"/>
              <a:endCxn id="55" idx="2"/>
            </p:cNvCxnSpPr>
            <p:nvPr/>
          </p:nvCxnSpPr>
          <p:spPr bwMode="auto">
            <a:xfrm flipV="1">
              <a:off x="3264411" y="3974285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5" name="AutoShape 227"/>
            <p:cNvCxnSpPr>
              <a:cxnSpLocks noChangeShapeType="1"/>
              <a:stCxn id="55" idx="6"/>
              <a:endCxn id="56" idx="2"/>
            </p:cNvCxnSpPr>
            <p:nvPr/>
          </p:nvCxnSpPr>
          <p:spPr bwMode="auto">
            <a:xfrm flipV="1">
              <a:off x="4050143" y="3517090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" name="AutoShape 228"/>
            <p:cNvCxnSpPr>
              <a:cxnSpLocks noChangeShapeType="1"/>
              <a:stCxn id="56" idx="6"/>
              <a:endCxn id="57" idx="2"/>
            </p:cNvCxnSpPr>
            <p:nvPr/>
          </p:nvCxnSpPr>
          <p:spPr bwMode="auto">
            <a:xfrm flipV="1">
              <a:off x="4835875" y="3059895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229"/>
            <p:cNvCxnSpPr>
              <a:cxnSpLocks noChangeShapeType="1"/>
              <a:stCxn id="57" idx="6"/>
              <a:endCxn id="58" idx="2"/>
            </p:cNvCxnSpPr>
            <p:nvPr/>
          </p:nvCxnSpPr>
          <p:spPr bwMode="auto">
            <a:xfrm flipV="1">
              <a:off x="5621607" y="2602700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" name="AutoShape 230"/>
            <p:cNvCxnSpPr>
              <a:cxnSpLocks noChangeShapeType="1"/>
              <a:stCxn id="58" idx="6"/>
              <a:endCxn id="59" idx="2"/>
            </p:cNvCxnSpPr>
            <p:nvPr/>
          </p:nvCxnSpPr>
          <p:spPr bwMode="auto">
            <a:xfrm flipV="1">
              <a:off x="6407339" y="2145505"/>
              <a:ext cx="557132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231"/>
            <p:cNvCxnSpPr>
              <a:cxnSpLocks noChangeShapeType="1"/>
              <a:stCxn id="59" idx="6"/>
              <a:endCxn id="60" idx="2"/>
            </p:cNvCxnSpPr>
            <p:nvPr/>
          </p:nvCxnSpPr>
          <p:spPr bwMode="auto">
            <a:xfrm flipV="1">
              <a:off x="7193071" y="1688310"/>
              <a:ext cx="557129" cy="457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71" name="Straight Arrow Connector 70"/>
          <p:cNvCxnSpPr/>
          <p:nvPr/>
        </p:nvCxnSpPr>
        <p:spPr bwMode="auto">
          <a:xfrm>
            <a:off x="337279" y="6205930"/>
            <a:ext cx="8394491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V="1">
            <a:off x="322289" y="1454046"/>
            <a:ext cx="0" cy="47593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79889" y="620593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2480" y="1134259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2226040" y="5209082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3157876" y="4693067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 bwMode="auto">
          <a:xfrm>
            <a:off x="3207843" y="4518025"/>
            <a:ext cx="0" cy="172544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Group 152"/>
          <p:cNvGrpSpPr/>
          <p:nvPr/>
        </p:nvGrpSpPr>
        <p:grpSpPr>
          <a:xfrm>
            <a:off x="3152879" y="4467746"/>
            <a:ext cx="104931" cy="104931"/>
            <a:chOff x="5461416" y="4764375"/>
            <a:chExt cx="104931" cy="104931"/>
          </a:xfrm>
        </p:grpSpPr>
        <p:sp>
          <p:nvSpPr>
            <p:cNvPr id="146" name="Rectangle 145"/>
            <p:cNvSpPr/>
            <p:nvPr/>
          </p:nvSpPr>
          <p:spPr bwMode="auto">
            <a:xfrm>
              <a:off x="5461416" y="4764375"/>
              <a:ext cx="104931" cy="10493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>
              <a:off x="5467350" y="4775200"/>
              <a:ext cx="95250" cy="920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 flipH="1">
              <a:off x="5467350" y="4775200"/>
              <a:ext cx="95250" cy="920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5" name="Rectangle 154"/>
          <p:cNvSpPr/>
          <p:nvPr/>
        </p:nvSpPr>
        <p:spPr bwMode="auto">
          <a:xfrm>
            <a:off x="4651895" y="3833631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546307" y="3281494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130266" y="2377089"/>
            <a:ext cx="104931" cy="1049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68" name="Oval 214"/>
          <p:cNvSpPr>
            <a:spLocks noChangeArrowheads="1"/>
          </p:cNvSpPr>
          <p:nvPr/>
        </p:nvSpPr>
        <p:spPr bwMode="auto">
          <a:xfrm>
            <a:off x="1169545" y="5265296"/>
            <a:ext cx="228600" cy="71580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Oval 214"/>
          <p:cNvSpPr>
            <a:spLocks noChangeArrowheads="1"/>
          </p:cNvSpPr>
          <p:nvPr/>
        </p:nvSpPr>
        <p:spPr bwMode="auto">
          <a:xfrm>
            <a:off x="1959026" y="4542020"/>
            <a:ext cx="228600" cy="14390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Oval 214"/>
          <p:cNvSpPr>
            <a:spLocks noChangeArrowheads="1"/>
          </p:cNvSpPr>
          <p:nvPr/>
        </p:nvSpPr>
        <p:spPr bwMode="auto">
          <a:xfrm>
            <a:off x="2733505" y="4524542"/>
            <a:ext cx="228600" cy="715804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" name="Group 359"/>
          <p:cNvGrpSpPr/>
          <p:nvPr/>
        </p:nvGrpSpPr>
        <p:grpSpPr>
          <a:xfrm>
            <a:off x="2748507" y="5265296"/>
            <a:ext cx="5754969" cy="715804"/>
            <a:chOff x="2748507" y="5265296"/>
            <a:chExt cx="5754969" cy="715804"/>
          </a:xfrm>
        </p:grpSpPr>
        <p:sp>
          <p:nvSpPr>
            <p:cNvPr id="271" name="Oval 214"/>
            <p:cNvSpPr>
              <a:spLocks noChangeArrowheads="1"/>
            </p:cNvSpPr>
            <p:nvPr/>
          </p:nvSpPr>
          <p:spPr bwMode="auto">
            <a:xfrm>
              <a:off x="2748507" y="5265296"/>
              <a:ext cx="228600" cy="71580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214"/>
            <p:cNvSpPr>
              <a:spLocks noChangeArrowheads="1"/>
            </p:cNvSpPr>
            <p:nvPr/>
          </p:nvSpPr>
          <p:spPr bwMode="auto">
            <a:xfrm>
              <a:off x="3537988" y="5265296"/>
              <a:ext cx="228600" cy="71580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4327469" y="5265296"/>
              <a:ext cx="4176007" cy="715804"/>
              <a:chOff x="4327469" y="5265296"/>
              <a:chExt cx="4176007" cy="715804"/>
            </a:xfrm>
          </p:grpSpPr>
          <p:sp>
            <p:nvSpPr>
              <p:cNvPr id="273" name="Oval 214"/>
              <p:cNvSpPr>
                <a:spLocks noChangeArrowheads="1"/>
              </p:cNvSpPr>
              <p:nvPr/>
            </p:nvSpPr>
            <p:spPr bwMode="auto">
              <a:xfrm>
                <a:off x="4327469" y="5265296"/>
                <a:ext cx="228600" cy="7158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214"/>
              <p:cNvSpPr>
                <a:spLocks noChangeArrowheads="1"/>
              </p:cNvSpPr>
              <p:nvPr/>
            </p:nvSpPr>
            <p:spPr bwMode="auto">
              <a:xfrm>
                <a:off x="5116950" y="5265296"/>
                <a:ext cx="228600" cy="7158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Oval 214"/>
              <p:cNvSpPr>
                <a:spLocks noChangeArrowheads="1"/>
              </p:cNvSpPr>
              <p:nvPr/>
            </p:nvSpPr>
            <p:spPr bwMode="auto">
              <a:xfrm>
                <a:off x="5906431" y="5265296"/>
                <a:ext cx="228600" cy="7158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214"/>
              <p:cNvSpPr>
                <a:spLocks noChangeArrowheads="1"/>
              </p:cNvSpPr>
              <p:nvPr/>
            </p:nvSpPr>
            <p:spPr bwMode="auto">
              <a:xfrm>
                <a:off x="6695912" y="5265296"/>
                <a:ext cx="228600" cy="7158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Oval 214"/>
              <p:cNvSpPr>
                <a:spLocks noChangeArrowheads="1"/>
              </p:cNvSpPr>
              <p:nvPr/>
            </p:nvSpPr>
            <p:spPr bwMode="auto">
              <a:xfrm>
                <a:off x="7485393" y="5265296"/>
                <a:ext cx="228600" cy="7158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214"/>
              <p:cNvSpPr>
                <a:spLocks noChangeArrowheads="1"/>
              </p:cNvSpPr>
              <p:nvPr/>
            </p:nvSpPr>
            <p:spPr bwMode="auto">
              <a:xfrm>
                <a:off x="8274876" y="5265296"/>
                <a:ext cx="228600" cy="7158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3" name="Oval 214"/>
          <p:cNvSpPr>
            <a:spLocks noChangeArrowheads="1"/>
          </p:cNvSpPr>
          <p:nvPr/>
        </p:nvSpPr>
        <p:spPr bwMode="auto">
          <a:xfrm>
            <a:off x="3535492" y="3802505"/>
            <a:ext cx="228600" cy="14390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" name="Group 285"/>
          <p:cNvGrpSpPr/>
          <p:nvPr/>
        </p:nvGrpSpPr>
        <p:grpSpPr>
          <a:xfrm>
            <a:off x="4322473" y="4533277"/>
            <a:ext cx="4176007" cy="715804"/>
            <a:chOff x="4327469" y="5265296"/>
            <a:chExt cx="4176007" cy="715804"/>
          </a:xfrm>
        </p:grpSpPr>
        <p:sp>
          <p:nvSpPr>
            <p:cNvPr id="287" name="Oval 214"/>
            <p:cNvSpPr>
              <a:spLocks noChangeArrowheads="1"/>
            </p:cNvSpPr>
            <p:nvPr/>
          </p:nvSpPr>
          <p:spPr bwMode="auto">
            <a:xfrm>
              <a:off x="4327469" y="5265296"/>
              <a:ext cx="228600" cy="715804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116950" y="5265296"/>
              <a:ext cx="228600" cy="715804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Oval 214"/>
            <p:cNvSpPr>
              <a:spLocks noChangeArrowheads="1"/>
            </p:cNvSpPr>
            <p:nvPr/>
          </p:nvSpPr>
          <p:spPr bwMode="auto">
            <a:xfrm>
              <a:off x="5906431" y="5265296"/>
              <a:ext cx="228600" cy="715804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Oval 214"/>
            <p:cNvSpPr>
              <a:spLocks noChangeArrowheads="1"/>
            </p:cNvSpPr>
            <p:nvPr/>
          </p:nvSpPr>
          <p:spPr bwMode="auto">
            <a:xfrm>
              <a:off x="6695912" y="5265296"/>
              <a:ext cx="228600" cy="715804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Oval 214"/>
            <p:cNvSpPr>
              <a:spLocks noChangeArrowheads="1"/>
            </p:cNvSpPr>
            <p:nvPr/>
          </p:nvSpPr>
          <p:spPr bwMode="auto">
            <a:xfrm>
              <a:off x="7485393" y="5265296"/>
              <a:ext cx="228600" cy="715804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Oval 214"/>
            <p:cNvSpPr>
              <a:spLocks noChangeArrowheads="1"/>
            </p:cNvSpPr>
            <p:nvPr/>
          </p:nvSpPr>
          <p:spPr bwMode="auto">
            <a:xfrm>
              <a:off x="8274876" y="5265296"/>
              <a:ext cx="228600" cy="715804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3" name="Oval 214"/>
          <p:cNvSpPr>
            <a:spLocks noChangeArrowheads="1"/>
          </p:cNvSpPr>
          <p:nvPr/>
        </p:nvSpPr>
        <p:spPr bwMode="auto">
          <a:xfrm>
            <a:off x="1169531" y="4534536"/>
            <a:ext cx="228600" cy="715804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Oval 214"/>
          <p:cNvSpPr>
            <a:spLocks noChangeArrowheads="1"/>
          </p:cNvSpPr>
          <p:nvPr/>
        </p:nvSpPr>
        <p:spPr bwMode="auto">
          <a:xfrm>
            <a:off x="4317477" y="3801257"/>
            <a:ext cx="228600" cy="715804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1" name="Group 360"/>
          <p:cNvGrpSpPr/>
          <p:nvPr/>
        </p:nvGrpSpPr>
        <p:grpSpPr>
          <a:xfrm>
            <a:off x="5106958" y="3801257"/>
            <a:ext cx="3386526" cy="715804"/>
            <a:chOff x="5106958" y="3801257"/>
            <a:chExt cx="3386526" cy="715804"/>
          </a:xfrm>
        </p:grpSpPr>
        <p:sp>
          <p:nvSpPr>
            <p:cNvPr id="296" name="Oval 214"/>
            <p:cNvSpPr>
              <a:spLocks noChangeArrowheads="1"/>
            </p:cNvSpPr>
            <p:nvPr/>
          </p:nvSpPr>
          <p:spPr bwMode="auto">
            <a:xfrm>
              <a:off x="5106958" y="3801257"/>
              <a:ext cx="228600" cy="715804"/>
            </a:xfrm>
            <a:prstGeom prst="ellipse">
              <a:avLst/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214"/>
            <p:cNvSpPr>
              <a:spLocks noChangeArrowheads="1"/>
            </p:cNvSpPr>
            <p:nvPr/>
          </p:nvSpPr>
          <p:spPr bwMode="auto">
            <a:xfrm>
              <a:off x="5896439" y="3801257"/>
              <a:ext cx="228600" cy="715804"/>
            </a:xfrm>
            <a:prstGeom prst="ellipse">
              <a:avLst/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Oval 214"/>
            <p:cNvSpPr>
              <a:spLocks noChangeArrowheads="1"/>
            </p:cNvSpPr>
            <p:nvPr/>
          </p:nvSpPr>
          <p:spPr bwMode="auto">
            <a:xfrm>
              <a:off x="6685920" y="3801257"/>
              <a:ext cx="228600" cy="715804"/>
            </a:xfrm>
            <a:prstGeom prst="ellipse">
              <a:avLst/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214"/>
            <p:cNvSpPr>
              <a:spLocks noChangeArrowheads="1"/>
            </p:cNvSpPr>
            <p:nvPr/>
          </p:nvSpPr>
          <p:spPr bwMode="auto">
            <a:xfrm>
              <a:off x="7475401" y="3801257"/>
              <a:ext cx="228600" cy="715804"/>
            </a:xfrm>
            <a:prstGeom prst="ellipse">
              <a:avLst/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214"/>
            <p:cNvSpPr>
              <a:spLocks noChangeArrowheads="1"/>
            </p:cNvSpPr>
            <p:nvPr/>
          </p:nvSpPr>
          <p:spPr bwMode="auto">
            <a:xfrm>
              <a:off x="8264884" y="3801257"/>
              <a:ext cx="228600" cy="715804"/>
            </a:xfrm>
            <a:prstGeom prst="ellipse">
              <a:avLst/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1157052" y="3069237"/>
            <a:ext cx="3386524" cy="715804"/>
            <a:chOff x="1157052" y="3069237"/>
            <a:chExt cx="3386524" cy="715804"/>
          </a:xfrm>
        </p:grpSpPr>
        <p:sp>
          <p:nvSpPr>
            <p:cNvPr id="302" name="Oval 214"/>
            <p:cNvSpPr>
              <a:spLocks noChangeArrowheads="1"/>
            </p:cNvSpPr>
            <p:nvPr/>
          </p:nvSpPr>
          <p:spPr bwMode="auto">
            <a:xfrm>
              <a:off x="1157052" y="3069237"/>
              <a:ext cx="228600" cy="71580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214"/>
            <p:cNvSpPr>
              <a:spLocks noChangeArrowheads="1"/>
            </p:cNvSpPr>
            <p:nvPr/>
          </p:nvSpPr>
          <p:spPr bwMode="auto">
            <a:xfrm>
              <a:off x="1946533" y="3069237"/>
              <a:ext cx="228600" cy="71580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214"/>
            <p:cNvSpPr>
              <a:spLocks noChangeArrowheads="1"/>
            </p:cNvSpPr>
            <p:nvPr/>
          </p:nvSpPr>
          <p:spPr bwMode="auto">
            <a:xfrm>
              <a:off x="2736014" y="3069237"/>
              <a:ext cx="228600" cy="71580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214"/>
            <p:cNvSpPr>
              <a:spLocks noChangeArrowheads="1"/>
            </p:cNvSpPr>
            <p:nvPr/>
          </p:nvSpPr>
          <p:spPr bwMode="auto">
            <a:xfrm>
              <a:off x="3525495" y="3069237"/>
              <a:ext cx="228600" cy="71580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214"/>
            <p:cNvSpPr>
              <a:spLocks noChangeArrowheads="1"/>
            </p:cNvSpPr>
            <p:nvPr/>
          </p:nvSpPr>
          <p:spPr bwMode="auto">
            <a:xfrm>
              <a:off x="4314976" y="3069237"/>
              <a:ext cx="228600" cy="71580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" name="Oval 214"/>
          <p:cNvSpPr>
            <a:spLocks noChangeArrowheads="1"/>
          </p:cNvSpPr>
          <p:nvPr/>
        </p:nvSpPr>
        <p:spPr bwMode="auto">
          <a:xfrm>
            <a:off x="5104459" y="3069237"/>
            <a:ext cx="228600" cy="715804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Oval 214"/>
          <p:cNvSpPr>
            <a:spLocks noChangeArrowheads="1"/>
          </p:cNvSpPr>
          <p:nvPr/>
        </p:nvSpPr>
        <p:spPr bwMode="auto">
          <a:xfrm>
            <a:off x="5898942" y="2343463"/>
            <a:ext cx="228600" cy="143908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" name="Group 308"/>
          <p:cNvGrpSpPr/>
          <p:nvPr/>
        </p:nvGrpSpPr>
        <p:grpSpPr>
          <a:xfrm>
            <a:off x="6683425" y="3064240"/>
            <a:ext cx="1807562" cy="715804"/>
            <a:chOff x="4327469" y="5265296"/>
            <a:chExt cx="1807562" cy="715804"/>
          </a:xfrm>
          <a:solidFill>
            <a:srgbClr val="FFC000"/>
          </a:solidFill>
        </p:grpSpPr>
        <p:sp>
          <p:nvSpPr>
            <p:cNvPr id="310" name="Oval 214"/>
            <p:cNvSpPr>
              <a:spLocks noChangeArrowheads="1"/>
            </p:cNvSpPr>
            <p:nvPr/>
          </p:nvSpPr>
          <p:spPr bwMode="auto">
            <a:xfrm>
              <a:off x="4327469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214"/>
            <p:cNvSpPr>
              <a:spLocks noChangeArrowheads="1"/>
            </p:cNvSpPr>
            <p:nvPr/>
          </p:nvSpPr>
          <p:spPr bwMode="auto">
            <a:xfrm>
              <a:off x="5116950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214"/>
            <p:cNvSpPr>
              <a:spLocks noChangeArrowheads="1"/>
            </p:cNvSpPr>
            <p:nvPr/>
          </p:nvSpPr>
          <p:spPr bwMode="auto">
            <a:xfrm>
              <a:off x="5906431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1159550" y="2329722"/>
            <a:ext cx="4176007" cy="715804"/>
            <a:chOff x="4327469" y="5265296"/>
            <a:chExt cx="4176007" cy="715804"/>
          </a:xfrm>
          <a:solidFill>
            <a:srgbClr val="B2B2B2"/>
          </a:solidFill>
        </p:grpSpPr>
        <p:sp>
          <p:nvSpPr>
            <p:cNvPr id="317" name="Oval 214"/>
            <p:cNvSpPr>
              <a:spLocks noChangeArrowheads="1"/>
            </p:cNvSpPr>
            <p:nvPr/>
          </p:nvSpPr>
          <p:spPr bwMode="auto">
            <a:xfrm>
              <a:off x="4327469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214"/>
            <p:cNvSpPr>
              <a:spLocks noChangeArrowheads="1"/>
            </p:cNvSpPr>
            <p:nvPr/>
          </p:nvSpPr>
          <p:spPr bwMode="auto">
            <a:xfrm>
              <a:off x="5116950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214"/>
            <p:cNvSpPr>
              <a:spLocks noChangeArrowheads="1"/>
            </p:cNvSpPr>
            <p:nvPr/>
          </p:nvSpPr>
          <p:spPr bwMode="auto">
            <a:xfrm>
              <a:off x="5906431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Oval 214"/>
            <p:cNvSpPr>
              <a:spLocks noChangeArrowheads="1"/>
            </p:cNvSpPr>
            <p:nvPr/>
          </p:nvSpPr>
          <p:spPr bwMode="auto">
            <a:xfrm>
              <a:off x="6695912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214"/>
            <p:cNvSpPr>
              <a:spLocks noChangeArrowheads="1"/>
            </p:cNvSpPr>
            <p:nvPr/>
          </p:nvSpPr>
          <p:spPr bwMode="auto">
            <a:xfrm>
              <a:off x="7485393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Oval 214"/>
            <p:cNvSpPr>
              <a:spLocks noChangeArrowheads="1"/>
            </p:cNvSpPr>
            <p:nvPr/>
          </p:nvSpPr>
          <p:spPr bwMode="auto">
            <a:xfrm>
              <a:off x="8274876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4" name="Oval 214"/>
          <p:cNvSpPr>
            <a:spLocks noChangeArrowheads="1"/>
          </p:cNvSpPr>
          <p:nvPr/>
        </p:nvSpPr>
        <p:spPr bwMode="auto">
          <a:xfrm>
            <a:off x="6678428" y="2332220"/>
            <a:ext cx="228600" cy="715804"/>
          </a:xfrm>
          <a:prstGeom prst="ellipse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3" name="Group 362"/>
          <p:cNvGrpSpPr/>
          <p:nvPr/>
        </p:nvGrpSpPr>
        <p:grpSpPr>
          <a:xfrm>
            <a:off x="7467909" y="2332220"/>
            <a:ext cx="1018081" cy="715804"/>
            <a:chOff x="7467909" y="2332220"/>
            <a:chExt cx="1018081" cy="715804"/>
          </a:xfrm>
        </p:grpSpPr>
        <p:sp>
          <p:nvSpPr>
            <p:cNvPr id="325" name="Oval 214"/>
            <p:cNvSpPr>
              <a:spLocks noChangeArrowheads="1"/>
            </p:cNvSpPr>
            <p:nvPr/>
          </p:nvSpPr>
          <p:spPr bwMode="auto">
            <a:xfrm>
              <a:off x="7467909" y="2332220"/>
              <a:ext cx="228600" cy="715804"/>
            </a:xfrm>
            <a:prstGeom prst="ellipse">
              <a:avLst/>
            </a:prstGeom>
            <a:solidFill>
              <a:srgbClr val="B2B2B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214"/>
            <p:cNvSpPr>
              <a:spLocks noChangeArrowheads="1"/>
            </p:cNvSpPr>
            <p:nvPr/>
          </p:nvSpPr>
          <p:spPr bwMode="auto">
            <a:xfrm>
              <a:off x="8257390" y="2332220"/>
              <a:ext cx="228600" cy="715804"/>
            </a:xfrm>
            <a:prstGeom prst="ellipse">
              <a:avLst/>
            </a:prstGeom>
            <a:solidFill>
              <a:srgbClr val="B2B2B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1157051" y="3803754"/>
            <a:ext cx="1807562" cy="715804"/>
            <a:chOff x="4327469" y="5265296"/>
            <a:chExt cx="1807562" cy="715804"/>
          </a:xfrm>
          <a:solidFill>
            <a:srgbClr val="FF33CC"/>
          </a:solidFill>
        </p:grpSpPr>
        <p:sp>
          <p:nvSpPr>
            <p:cNvPr id="328" name="Oval 214"/>
            <p:cNvSpPr>
              <a:spLocks noChangeArrowheads="1"/>
            </p:cNvSpPr>
            <p:nvPr/>
          </p:nvSpPr>
          <p:spPr bwMode="auto">
            <a:xfrm>
              <a:off x="4327469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Oval 214"/>
            <p:cNvSpPr>
              <a:spLocks noChangeArrowheads="1"/>
            </p:cNvSpPr>
            <p:nvPr/>
          </p:nvSpPr>
          <p:spPr bwMode="auto">
            <a:xfrm>
              <a:off x="5116950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Oval 214"/>
            <p:cNvSpPr>
              <a:spLocks noChangeArrowheads="1"/>
            </p:cNvSpPr>
            <p:nvPr/>
          </p:nvSpPr>
          <p:spPr bwMode="auto">
            <a:xfrm>
              <a:off x="5906431" y="5265296"/>
              <a:ext cx="228600" cy="715804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0" name="Oval 214"/>
          <p:cNvSpPr>
            <a:spLocks noChangeArrowheads="1"/>
          </p:cNvSpPr>
          <p:nvPr/>
        </p:nvSpPr>
        <p:spPr bwMode="auto">
          <a:xfrm>
            <a:off x="7462912" y="1585211"/>
            <a:ext cx="228600" cy="71580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Oval 214"/>
          <p:cNvSpPr>
            <a:spLocks noChangeArrowheads="1"/>
          </p:cNvSpPr>
          <p:nvPr/>
        </p:nvSpPr>
        <p:spPr bwMode="auto">
          <a:xfrm>
            <a:off x="8252393" y="1585211"/>
            <a:ext cx="228600" cy="71580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4" name="Group 363"/>
          <p:cNvGrpSpPr/>
          <p:nvPr/>
        </p:nvGrpSpPr>
        <p:grpSpPr>
          <a:xfrm>
            <a:off x="1162050" y="1585211"/>
            <a:ext cx="5739981" cy="727056"/>
            <a:chOff x="1162050" y="1585211"/>
            <a:chExt cx="5739981" cy="727056"/>
          </a:xfrm>
        </p:grpSpPr>
        <p:grpSp>
          <p:nvGrpSpPr>
            <p:cNvPr id="331" name="Group 330"/>
            <p:cNvGrpSpPr/>
            <p:nvPr/>
          </p:nvGrpSpPr>
          <p:grpSpPr>
            <a:xfrm>
              <a:off x="1162050" y="1590217"/>
              <a:ext cx="4176007" cy="715804"/>
              <a:chOff x="4327469" y="5265296"/>
              <a:chExt cx="4176007" cy="715804"/>
            </a:xfrm>
            <a:solidFill>
              <a:srgbClr val="C00000"/>
            </a:solidFill>
          </p:grpSpPr>
          <p:sp>
            <p:nvSpPr>
              <p:cNvPr id="332" name="Oval 214"/>
              <p:cNvSpPr>
                <a:spLocks noChangeArrowheads="1"/>
              </p:cNvSpPr>
              <p:nvPr/>
            </p:nvSpPr>
            <p:spPr bwMode="auto">
              <a:xfrm>
                <a:off x="4327469" y="5265296"/>
                <a:ext cx="228600" cy="71580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Oval 214"/>
              <p:cNvSpPr>
                <a:spLocks noChangeArrowheads="1"/>
              </p:cNvSpPr>
              <p:nvPr/>
            </p:nvSpPr>
            <p:spPr bwMode="auto">
              <a:xfrm>
                <a:off x="5116950" y="5265296"/>
                <a:ext cx="228600" cy="71580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Oval 214"/>
              <p:cNvSpPr>
                <a:spLocks noChangeArrowheads="1"/>
              </p:cNvSpPr>
              <p:nvPr/>
            </p:nvSpPr>
            <p:spPr bwMode="auto">
              <a:xfrm>
                <a:off x="5906431" y="5265296"/>
                <a:ext cx="228600" cy="71580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Oval 214"/>
              <p:cNvSpPr>
                <a:spLocks noChangeArrowheads="1"/>
              </p:cNvSpPr>
              <p:nvPr/>
            </p:nvSpPr>
            <p:spPr bwMode="auto">
              <a:xfrm>
                <a:off x="6695912" y="5265296"/>
                <a:ext cx="228600" cy="71580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Oval 214"/>
              <p:cNvSpPr>
                <a:spLocks noChangeArrowheads="1"/>
              </p:cNvSpPr>
              <p:nvPr/>
            </p:nvSpPr>
            <p:spPr bwMode="auto">
              <a:xfrm>
                <a:off x="7485393" y="5265296"/>
                <a:ext cx="228600" cy="71580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Oval 214"/>
              <p:cNvSpPr>
                <a:spLocks noChangeArrowheads="1"/>
              </p:cNvSpPr>
              <p:nvPr/>
            </p:nvSpPr>
            <p:spPr bwMode="auto">
              <a:xfrm>
                <a:off x="8274876" y="5265296"/>
                <a:ext cx="228600" cy="71580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" name="Oval 214"/>
            <p:cNvSpPr>
              <a:spLocks noChangeArrowheads="1"/>
            </p:cNvSpPr>
            <p:nvPr/>
          </p:nvSpPr>
          <p:spPr bwMode="auto">
            <a:xfrm>
              <a:off x="6673431" y="1585211"/>
              <a:ext cx="228600" cy="71580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Oval 214"/>
            <p:cNvSpPr>
              <a:spLocks noChangeArrowheads="1"/>
            </p:cNvSpPr>
            <p:nvPr/>
          </p:nvSpPr>
          <p:spPr bwMode="auto">
            <a:xfrm>
              <a:off x="5898928" y="1596463"/>
              <a:ext cx="228600" cy="71580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152"/>
          <p:cNvGrpSpPr/>
          <p:nvPr/>
        </p:nvGrpSpPr>
        <p:grpSpPr>
          <a:xfrm>
            <a:off x="4654394" y="3728231"/>
            <a:ext cx="104931" cy="104931"/>
            <a:chOff x="5461416" y="4764375"/>
            <a:chExt cx="104931" cy="104931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5461416" y="4764375"/>
              <a:ext cx="104931" cy="10493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357" name="Straight Connector 356"/>
            <p:cNvCxnSpPr/>
            <p:nvPr/>
          </p:nvCxnSpPr>
          <p:spPr bwMode="auto">
            <a:xfrm>
              <a:off x="5467350" y="4775200"/>
              <a:ext cx="95250" cy="920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>
              <a:off x="5467350" y="4775200"/>
              <a:ext cx="95250" cy="9207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5" name="Right Arrow 364"/>
          <p:cNvSpPr/>
          <p:nvPr/>
        </p:nvSpPr>
        <p:spPr bwMode="auto">
          <a:xfrm rot="19732954">
            <a:off x="802143" y="3384056"/>
            <a:ext cx="8034728" cy="649588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Speed of light!</a:t>
            </a:r>
          </a:p>
        </p:txBody>
      </p:sp>
      <p:sp>
        <p:nvSpPr>
          <p:cNvPr id="366" name="Content Placeholder 1"/>
          <p:cNvSpPr txBox="1">
            <a:spLocks/>
          </p:cNvSpPr>
          <p:nvPr/>
        </p:nvSpPr>
        <p:spPr>
          <a:xfrm>
            <a:off x="4354642" y="4173497"/>
            <a:ext cx="4751883" cy="1972456"/>
          </a:xfrm>
          <a:prstGeom prst="rect">
            <a:avLst/>
          </a:prstGeom>
          <a:solidFill>
            <a:srgbClr val="B2B2B2"/>
          </a:solidFill>
        </p:spPr>
        <p:txBody>
          <a:bodyPr/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600" kern="0" dirty="0" smtClean="0"/>
              <a:t>Most “extension” is in interconnect – cheap!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600" kern="0" dirty="0" smtClean="0"/>
              <a:t>Can reuse almost everything almost always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600" kern="0" dirty="0" smtClean="0"/>
              <a:t>Can run at the full rate of the underlying circuits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600" kern="0" dirty="0" smtClean="0"/>
              <a:t>Wires are much shorter than spatial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400" kern="0" dirty="0" smtClean="0"/>
              <a:t>Because of 3-D!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BB0"/>
              </a:buClr>
              <a:buSzPct val="120000"/>
              <a:buFont typeface="Arial" charset="0"/>
              <a:buChar char="–"/>
            </a:pPr>
            <a:r>
              <a:rPr lang="en-US" sz="1400" kern="0" dirty="0" smtClean="0"/>
              <a:t>Shorter by O(√n): ~3x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  <p:bldP spid="365" grpId="0" animBg="1"/>
      <p:bldP spid="36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Advanced Spacetime technique: </a:t>
            </a:r>
            <a:r>
              <a:rPr lang="en-US" i="1" dirty="0" smtClean="0"/>
              <a:t>extension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Used pervasively by Spacetime P&amp;R to optimize timing</a:t>
            </a:r>
          </a:p>
          <a:p>
            <a:pPr lvl="1"/>
            <a:r>
              <a:rPr lang="en-US" dirty="0" smtClean="0"/>
              <a:t>Hides subcycle boundaries; treats time as continuous</a:t>
            </a:r>
          </a:p>
          <a:p>
            <a:pPr lvl="1"/>
            <a:r>
              <a:rPr lang="en-US" dirty="0" smtClean="0"/>
              <a:t>Local reduction in foldedness of design</a:t>
            </a:r>
          </a:p>
          <a:p>
            <a:pPr lvl="1"/>
            <a:r>
              <a:rPr lang="en-US" dirty="0" smtClean="0"/>
              <a:t>Removes quantization effects and reconfiguration timing ‘tax’</a:t>
            </a:r>
          </a:p>
          <a:p>
            <a:endParaRPr lang="en-US" dirty="0" smtClean="0"/>
          </a:p>
          <a:p>
            <a:r>
              <a:rPr lang="en-US" dirty="0" smtClean="0"/>
              <a:t>Allows design to run at maximum foldedness</a:t>
            </a:r>
          </a:p>
          <a:p>
            <a:pPr lvl="1"/>
            <a:r>
              <a:rPr lang="en-US" dirty="0" smtClean="0"/>
              <a:t>More folds is </a:t>
            </a:r>
            <a:r>
              <a:rPr lang="en-US" u="sng" dirty="0" smtClean="0"/>
              <a:t>always</a:t>
            </a:r>
            <a:r>
              <a:rPr lang="en-US" dirty="0" smtClean="0"/>
              <a:t> better </a:t>
            </a:r>
          </a:p>
          <a:p>
            <a:endParaRPr lang="en-US" dirty="0" smtClean="0"/>
          </a:p>
          <a:p>
            <a:r>
              <a:rPr lang="en-US" dirty="0" smtClean="0"/>
              <a:t>Vital for high-performance, reconfigurable computing</a:t>
            </a:r>
          </a:p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timing: much easier timing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2012 Tabula</a:t>
            </a:r>
            <a:endParaRPr lang="en-US" dirty="0"/>
          </a:p>
        </p:txBody>
      </p:sp>
      <p:grpSp>
        <p:nvGrpSpPr>
          <p:cNvPr id="3" name="Group 163"/>
          <p:cNvGrpSpPr/>
          <p:nvPr/>
        </p:nvGrpSpPr>
        <p:grpSpPr>
          <a:xfrm>
            <a:off x="187378" y="1776330"/>
            <a:ext cx="8476938" cy="879423"/>
            <a:chOff x="187378" y="1364105"/>
            <a:chExt cx="8476938" cy="879423"/>
          </a:xfrm>
        </p:grpSpPr>
        <p:grpSp>
          <p:nvGrpSpPr>
            <p:cNvPr id="6" name="Group 7"/>
            <p:cNvGrpSpPr/>
            <p:nvPr/>
          </p:nvGrpSpPr>
          <p:grpSpPr>
            <a:xfrm>
              <a:off x="1117790" y="1441367"/>
              <a:ext cx="449580" cy="716280"/>
              <a:chOff x="792480" y="1432560"/>
              <a:chExt cx="449580" cy="71628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 bwMode="auto">
            <a:xfrm>
              <a:off x="1890681" y="1642110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9" name="Straight Arrow Connector 8"/>
            <p:cNvCxnSpPr>
              <a:stCxn id="32" idx="3"/>
              <a:endCxn id="8" idx="2"/>
            </p:cNvCxnSpPr>
            <p:nvPr/>
          </p:nvCxnSpPr>
          <p:spPr bwMode="auto">
            <a:xfrm flipV="1">
              <a:off x="1567370" y="1790700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2511172" y="1642110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B</a:t>
              </a:r>
            </a:p>
          </p:txBody>
        </p:sp>
        <p:cxnSp>
          <p:nvCxnSpPr>
            <p:cNvPr id="11" name="Straight Arrow Connector 10"/>
            <p:cNvCxnSpPr>
              <a:stCxn id="8" idx="6"/>
              <a:endCxn id="10" idx="2"/>
            </p:cNvCxnSpPr>
            <p:nvPr/>
          </p:nvCxnSpPr>
          <p:spPr bwMode="auto">
            <a:xfrm>
              <a:off x="2187861" y="1790700"/>
              <a:ext cx="32331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  <a:endCxn id="18" idx="2"/>
            </p:cNvCxnSpPr>
            <p:nvPr/>
          </p:nvCxnSpPr>
          <p:spPr bwMode="auto">
            <a:xfrm>
              <a:off x="2808352" y="1790700"/>
              <a:ext cx="32331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30"/>
            <p:cNvGrpSpPr/>
            <p:nvPr/>
          </p:nvGrpSpPr>
          <p:grpSpPr>
            <a:xfrm>
              <a:off x="3752154" y="1441367"/>
              <a:ext cx="449580" cy="716280"/>
              <a:chOff x="792480" y="1432560"/>
              <a:chExt cx="449580" cy="71628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Isosceles Triangle 30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 bwMode="auto">
            <a:xfrm>
              <a:off x="3131663" y="1642110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19" name="Straight Arrow Connector 18"/>
            <p:cNvCxnSpPr>
              <a:stCxn id="30" idx="3"/>
              <a:endCxn id="20" idx="2"/>
            </p:cNvCxnSpPr>
            <p:nvPr/>
          </p:nvCxnSpPr>
          <p:spPr bwMode="auto">
            <a:xfrm flipV="1">
              <a:off x="4201734" y="1790700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 bwMode="auto">
            <a:xfrm>
              <a:off x="4525045" y="1642110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1" name="Straight Arrow Connector 20"/>
            <p:cNvCxnSpPr>
              <a:stCxn id="18" idx="6"/>
              <a:endCxn id="30" idx="1"/>
            </p:cNvCxnSpPr>
            <p:nvPr/>
          </p:nvCxnSpPr>
          <p:spPr bwMode="auto">
            <a:xfrm>
              <a:off x="3428843" y="1790700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6"/>
              <a:endCxn id="28" idx="1"/>
            </p:cNvCxnSpPr>
            <p:nvPr/>
          </p:nvCxnSpPr>
          <p:spPr bwMode="auto">
            <a:xfrm>
              <a:off x="4822225" y="1790700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47"/>
            <p:cNvGrpSpPr/>
            <p:nvPr/>
          </p:nvGrpSpPr>
          <p:grpSpPr>
            <a:xfrm>
              <a:off x="5145536" y="1441367"/>
              <a:ext cx="449580" cy="716280"/>
              <a:chOff x="792480" y="1432560"/>
              <a:chExt cx="449580" cy="71628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 bwMode="auto">
            <a:xfrm>
              <a:off x="5918427" y="1659599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41" name="Straight Arrow Connector 40"/>
            <p:cNvCxnSpPr>
              <a:stCxn id="28" idx="3"/>
              <a:endCxn id="40" idx="2"/>
            </p:cNvCxnSpPr>
            <p:nvPr/>
          </p:nvCxnSpPr>
          <p:spPr bwMode="auto">
            <a:xfrm>
              <a:off x="5595116" y="1799507"/>
              <a:ext cx="323311" cy="868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 bwMode="auto">
            <a:xfrm>
              <a:off x="6538918" y="1659599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43" name="Straight Arrow Connector 42"/>
            <p:cNvCxnSpPr>
              <a:stCxn id="40" idx="6"/>
              <a:endCxn id="42" idx="2"/>
            </p:cNvCxnSpPr>
            <p:nvPr/>
          </p:nvCxnSpPr>
          <p:spPr bwMode="auto">
            <a:xfrm>
              <a:off x="6215607" y="1808189"/>
              <a:ext cx="32331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6"/>
              <a:endCxn id="46" idx="1"/>
            </p:cNvCxnSpPr>
            <p:nvPr/>
          </p:nvCxnSpPr>
          <p:spPr bwMode="auto">
            <a:xfrm flipV="1">
              <a:off x="6836098" y="1799507"/>
              <a:ext cx="323311" cy="868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47"/>
            <p:cNvGrpSpPr/>
            <p:nvPr/>
          </p:nvGrpSpPr>
          <p:grpSpPr>
            <a:xfrm>
              <a:off x="7159409" y="1441367"/>
              <a:ext cx="449580" cy="716280"/>
              <a:chOff x="792480" y="1432560"/>
              <a:chExt cx="449580" cy="71628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 bwMode="auto">
            <a:xfrm>
              <a:off x="187378" y="1364105"/>
              <a:ext cx="607101" cy="8769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Input</a:t>
              </a:r>
            </a:p>
          </p:txBody>
        </p:sp>
        <p:cxnSp>
          <p:nvCxnSpPr>
            <p:cNvPr id="51" name="Straight Arrow Connector 50"/>
            <p:cNvCxnSpPr>
              <a:stCxn id="49" idx="3"/>
              <a:endCxn id="32" idx="1"/>
            </p:cNvCxnSpPr>
            <p:nvPr/>
          </p:nvCxnSpPr>
          <p:spPr bwMode="auto">
            <a:xfrm flipV="1">
              <a:off x="794479" y="1799507"/>
              <a:ext cx="323311" cy="306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 bwMode="auto">
            <a:xfrm>
              <a:off x="7932297" y="1366603"/>
              <a:ext cx="732019" cy="8769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Output</a:t>
              </a:r>
            </a:p>
          </p:txBody>
        </p:sp>
        <p:cxnSp>
          <p:nvCxnSpPr>
            <p:cNvPr id="54" name="Straight Arrow Connector 53"/>
            <p:cNvCxnSpPr>
              <a:stCxn id="46" idx="3"/>
              <a:endCxn id="52" idx="1"/>
            </p:cNvCxnSpPr>
            <p:nvPr/>
          </p:nvCxnSpPr>
          <p:spPr bwMode="auto">
            <a:xfrm>
              <a:off x="7608989" y="1799507"/>
              <a:ext cx="323308" cy="555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204"/>
          <p:cNvGrpSpPr/>
          <p:nvPr/>
        </p:nvGrpSpPr>
        <p:grpSpPr>
          <a:xfrm>
            <a:off x="182381" y="3735049"/>
            <a:ext cx="10209543" cy="879423"/>
            <a:chOff x="182381" y="3735049"/>
            <a:chExt cx="10209543" cy="879423"/>
          </a:xfrm>
        </p:grpSpPr>
        <p:grpSp>
          <p:nvGrpSpPr>
            <p:cNvPr id="16" name="Group 7"/>
            <p:cNvGrpSpPr/>
            <p:nvPr/>
          </p:nvGrpSpPr>
          <p:grpSpPr>
            <a:xfrm>
              <a:off x="1112793" y="3812311"/>
              <a:ext cx="449580" cy="716280"/>
              <a:chOff x="792480" y="1432560"/>
              <a:chExt cx="449580" cy="716280"/>
            </a:xfrm>
          </p:grpSpPr>
          <p:sp>
            <p:nvSpPr>
              <p:cNvPr id="195" name="Rectangle 194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Isosceles Triangle 195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7" name="Oval 166"/>
            <p:cNvSpPr/>
            <p:nvPr/>
          </p:nvSpPr>
          <p:spPr bwMode="auto">
            <a:xfrm>
              <a:off x="1885684" y="4013054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168" name="Straight Arrow Connector 167"/>
            <p:cNvCxnSpPr>
              <a:stCxn id="195" idx="3"/>
              <a:endCxn id="167" idx="2"/>
            </p:cNvCxnSpPr>
            <p:nvPr/>
          </p:nvCxnSpPr>
          <p:spPr bwMode="auto">
            <a:xfrm flipV="1">
              <a:off x="1562373" y="4161644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Oval 168"/>
            <p:cNvSpPr/>
            <p:nvPr/>
          </p:nvSpPr>
          <p:spPr bwMode="auto">
            <a:xfrm>
              <a:off x="2506175" y="4013054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B</a:t>
              </a:r>
            </a:p>
          </p:txBody>
        </p:sp>
        <p:cxnSp>
          <p:nvCxnSpPr>
            <p:cNvPr id="170" name="Straight Arrow Connector 169"/>
            <p:cNvCxnSpPr>
              <a:stCxn id="167" idx="6"/>
              <a:endCxn id="169" idx="2"/>
            </p:cNvCxnSpPr>
            <p:nvPr/>
          </p:nvCxnSpPr>
          <p:spPr bwMode="auto">
            <a:xfrm>
              <a:off x="2182864" y="4161644"/>
              <a:ext cx="32331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69" idx="6"/>
              <a:endCxn id="173" idx="2"/>
            </p:cNvCxnSpPr>
            <p:nvPr/>
          </p:nvCxnSpPr>
          <p:spPr bwMode="auto">
            <a:xfrm>
              <a:off x="2803355" y="4161644"/>
              <a:ext cx="32331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30"/>
            <p:cNvGrpSpPr/>
            <p:nvPr/>
          </p:nvGrpSpPr>
          <p:grpSpPr>
            <a:xfrm>
              <a:off x="3747157" y="3812311"/>
              <a:ext cx="449580" cy="716280"/>
              <a:chOff x="792480" y="1432560"/>
              <a:chExt cx="449580" cy="716280"/>
            </a:xfrm>
          </p:grpSpPr>
          <p:sp>
            <p:nvSpPr>
              <p:cNvPr id="193" name="Rectangle 192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Isosceles Triangle 193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3" name="Oval 172"/>
            <p:cNvSpPr/>
            <p:nvPr/>
          </p:nvSpPr>
          <p:spPr bwMode="auto">
            <a:xfrm>
              <a:off x="3126666" y="4013054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174" name="Straight Arrow Connector 173"/>
            <p:cNvCxnSpPr>
              <a:stCxn id="193" idx="3"/>
              <a:endCxn id="175" idx="2"/>
            </p:cNvCxnSpPr>
            <p:nvPr/>
          </p:nvCxnSpPr>
          <p:spPr bwMode="auto">
            <a:xfrm flipV="1">
              <a:off x="4196737" y="4161644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 bwMode="auto">
            <a:xfrm>
              <a:off x="4520048" y="4013054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176" name="Straight Arrow Connector 175"/>
            <p:cNvCxnSpPr>
              <a:stCxn id="173" idx="6"/>
              <a:endCxn id="193" idx="1"/>
            </p:cNvCxnSpPr>
            <p:nvPr/>
          </p:nvCxnSpPr>
          <p:spPr bwMode="auto">
            <a:xfrm>
              <a:off x="3423846" y="4161644"/>
              <a:ext cx="323311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75" idx="6"/>
              <a:endCxn id="191" idx="1"/>
            </p:cNvCxnSpPr>
            <p:nvPr/>
          </p:nvCxnSpPr>
          <p:spPr bwMode="auto">
            <a:xfrm>
              <a:off x="4817228" y="4161644"/>
              <a:ext cx="1560616" cy="88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47"/>
            <p:cNvGrpSpPr/>
            <p:nvPr/>
          </p:nvGrpSpPr>
          <p:grpSpPr>
            <a:xfrm>
              <a:off x="6377844" y="3812311"/>
              <a:ext cx="449580" cy="716280"/>
              <a:chOff x="792480" y="1432560"/>
              <a:chExt cx="449580" cy="716280"/>
            </a:xfrm>
          </p:grpSpPr>
          <p:sp>
            <p:nvSpPr>
              <p:cNvPr id="191" name="Rectangle 190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Isosceles Triangle 191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9" name="Oval 178"/>
            <p:cNvSpPr/>
            <p:nvPr/>
          </p:nvSpPr>
          <p:spPr bwMode="auto">
            <a:xfrm>
              <a:off x="7150735" y="4030543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180" name="Straight Arrow Connector 179"/>
            <p:cNvCxnSpPr>
              <a:stCxn id="191" idx="3"/>
              <a:endCxn id="179" idx="2"/>
            </p:cNvCxnSpPr>
            <p:nvPr/>
          </p:nvCxnSpPr>
          <p:spPr bwMode="auto">
            <a:xfrm>
              <a:off x="6827424" y="4170451"/>
              <a:ext cx="323311" cy="868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 bwMode="auto">
            <a:xfrm>
              <a:off x="7771226" y="4030543"/>
              <a:ext cx="297180" cy="297180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182" name="Straight Arrow Connector 181"/>
            <p:cNvCxnSpPr>
              <a:stCxn id="179" idx="6"/>
              <a:endCxn id="181" idx="2"/>
            </p:cNvCxnSpPr>
            <p:nvPr/>
          </p:nvCxnSpPr>
          <p:spPr bwMode="auto">
            <a:xfrm>
              <a:off x="7447915" y="4179133"/>
              <a:ext cx="32331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81" idx="6"/>
              <a:endCxn id="189" idx="1"/>
            </p:cNvCxnSpPr>
            <p:nvPr/>
          </p:nvCxnSpPr>
          <p:spPr bwMode="auto">
            <a:xfrm flipV="1">
              <a:off x="8068406" y="4170451"/>
              <a:ext cx="818611" cy="868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47"/>
            <p:cNvGrpSpPr/>
            <p:nvPr/>
          </p:nvGrpSpPr>
          <p:grpSpPr>
            <a:xfrm>
              <a:off x="8887017" y="3812311"/>
              <a:ext cx="449580" cy="716280"/>
              <a:chOff x="792480" y="1432560"/>
              <a:chExt cx="449580" cy="716280"/>
            </a:xfrm>
          </p:grpSpPr>
          <p:sp>
            <p:nvSpPr>
              <p:cNvPr id="189" name="Rectangle 188"/>
              <p:cNvSpPr/>
              <p:nvPr/>
            </p:nvSpPr>
            <p:spPr bwMode="auto">
              <a:xfrm>
                <a:off x="792480" y="1432560"/>
                <a:ext cx="449580" cy="71628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Isosceles Triangle 189"/>
              <p:cNvSpPr/>
              <p:nvPr/>
            </p:nvSpPr>
            <p:spPr bwMode="auto">
              <a:xfrm>
                <a:off x="952500" y="1965960"/>
                <a:ext cx="121920" cy="182880"/>
              </a:xfrm>
              <a:prstGeom prst="triangl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0" hangingPunct="0"/>
                <a:endParaRPr lang="en-US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182381" y="3735049"/>
              <a:ext cx="607101" cy="8769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Input</a:t>
              </a:r>
            </a:p>
          </p:txBody>
        </p:sp>
        <p:cxnSp>
          <p:nvCxnSpPr>
            <p:cNvPr id="186" name="Straight Arrow Connector 185"/>
            <p:cNvCxnSpPr>
              <a:stCxn id="185" idx="3"/>
              <a:endCxn id="195" idx="1"/>
            </p:cNvCxnSpPr>
            <p:nvPr/>
          </p:nvCxnSpPr>
          <p:spPr bwMode="auto">
            <a:xfrm flipV="1">
              <a:off x="789482" y="4170451"/>
              <a:ext cx="323311" cy="306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 bwMode="auto">
            <a:xfrm>
              <a:off x="9659905" y="3737547"/>
              <a:ext cx="732019" cy="8769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</a:rPr>
                <a:t>Output</a:t>
              </a:r>
            </a:p>
          </p:txBody>
        </p:sp>
        <p:cxnSp>
          <p:nvCxnSpPr>
            <p:cNvPr id="188" name="Straight Arrow Connector 187"/>
            <p:cNvCxnSpPr>
              <a:stCxn id="189" idx="3"/>
              <a:endCxn id="187" idx="1"/>
            </p:cNvCxnSpPr>
            <p:nvPr/>
          </p:nvCxnSpPr>
          <p:spPr bwMode="auto">
            <a:xfrm>
              <a:off x="9336597" y="4170451"/>
              <a:ext cx="323308" cy="555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05"/>
          <p:cNvGrpSpPr/>
          <p:nvPr/>
        </p:nvGrpSpPr>
        <p:grpSpPr>
          <a:xfrm>
            <a:off x="239843" y="3117950"/>
            <a:ext cx="8469442" cy="376830"/>
            <a:chOff x="239843" y="3117950"/>
            <a:chExt cx="8469442" cy="376830"/>
          </a:xfrm>
        </p:grpSpPr>
        <p:cxnSp>
          <p:nvCxnSpPr>
            <p:cNvPr id="198" name="Straight Arrow Connector 197"/>
            <p:cNvCxnSpPr/>
            <p:nvPr/>
          </p:nvCxnSpPr>
          <p:spPr bwMode="auto">
            <a:xfrm>
              <a:off x="239843" y="3117950"/>
              <a:ext cx="8469442" cy="0"/>
            </a:xfrm>
            <a:prstGeom prst="straightConnector1">
              <a:avLst/>
            </a:prstGeom>
            <a:ln w="57150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7877331" y="312544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00" name="Left Brace 199"/>
          <p:cNvSpPr/>
          <p:nvPr/>
        </p:nvSpPr>
        <p:spPr bwMode="auto">
          <a:xfrm rot="16200000">
            <a:off x="2495861" y="1506506"/>
            <a:ext cx="329784" cy="2608289"/>
          </a:xfrm>
          <a:prstGeom prst="leftBrac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Left Brace 200"/>
          <p:cNvSpPr/>
          <p:nvPr/>
        </p:nvSpPr>
        <p:spPr bwMode="auto">
          <a:xfrm rot="5400000">
            <a:off x="4252207" y="-2343467"/>
            <a:ext cx="312301" cy="7837361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99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Left Brace 201"/>
          <p:cNvSpPr/>
          <p:nvPr/>
        </p:nvSpPr>
        <p:spPr bwMode="auto">
          <a:xfrm rot="16200000">
            <a:off x="7674964" y="3427622"/>
            <a:ext cx="329784" cy="2608289"/>
          </a:xfrm>
          <a:prstGeom prst="leftBrac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Left Brace 202"/>
          <p:cNvSpPr/>
          <p:nvPr/>
        </p:nvSpPr>
        <p:spPr bwMode="auto">
          <a:xfrm rot="16200000">
            <a:off x="5099405" y="3427621"/>
            <a:ext cx="329784" cy="2608289"/>
          </a:xfrm>
          <a:prstGeom prst="leftBrac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Arrow Connector 207"/>
          <p:cNvCxnSpPr>
            <a:stCxn id="29" idx="3"/>
            <a:endCxn id="191" idx="0"/>
          </p:cNvCxnSpPr>
          <p:nvPr/>
        </p:nvCxnSpPr>
        <p:spPr bwMode="auto">
          <a:xfrm>
            <a:off x="5366516" y="2569872"/>
            <a:ext cx="1236118" cy="1242439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47" idx="3"/>
            <a:endCxn id="189" idx="0"/>
          </p:cNvCxnSpPr>
          <p:nvPr/>
        </p:nvCxnSpPr>
        <p:spPr bwMode="auto">
          <a:xfrm>
            <a:off x="7380389" y="2569872"/>
            <a:ext cx="1731418" cy="1242439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7" name="Left Brace 236"/>
          <p:cNvSpPr/>
          <p:nvPr/>
        </p:nvSpPr>
        <p:spPr bwMode="auto">
          <a:xfrm rot="16200000">
            <a:off x="2500986" y="3442861"/>
            <a:ext cx="329784" cy="2608289"/>
          </a:xfrm>
          <a:prstGeom prst="leftBrac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37"/>
          <p:cNvGrpSpPr/>
          <p:nvPr/>
        </p:nvGrpSpPr>
        <p:grpSpPr>
          <a:xfrm>
            <a:off x="22423" y="3395464"/>
            <a:ext cx="3520877" cy="2692917"/>
            <a:chOff x="190063" y="1907079"/>
            <a:chExt cx="3789702" cy="4181301"/>
          </a:xfrm>
        </p:grpSpPr>
        <p:cxnSp>
          <p:nvCxnSpPr>
            <p:cNvPr id="239" name="Straight Connector 238"/>
            <p:cNvCxnSpPr/>
            <p:nvPr/>
          </p:nvCxnSpPr>
          <p:spPr bwMode="auto">
            <a:xfrm>
              <a:off x="605790" y="6088380"/>
              <a:ext cx="332613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 bwMode="auto">
            <a:xfrm>
              <a:off x="605790" y="5509260"/>
              <a:ext cx="33108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 bwMode="auto">
            <a:xfrm>
              <a:off x="605790" y="4930140"/>
              <a:ext cx="328803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 bwMode="auto">
            <a:xfrm>
              <a:off x="605790" y="4351020"/>
              <a:ext cx="332613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/>
            <p:nvPr/>
          </p:nvSpPr>
          <p:spPr>
            <a:xfrm>
              <a:off x="240031" y="5638798"/>
              <a:ext cx="408693" cy="40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</a:t>
              </a:r>
              <a:endParaRPr lang="en-US" sz="105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40031" y="5059678"/>
              <a:ext cx="408693" cy="40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240031" y="4472940"/>
              <a:ext cx="408693" cy="40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2</a:t>
              </a:r>
              <a:endParaRPr lang="en-US" sz="1050" dirty="0"/>
            </a:p>
          </p:txBody>
        </p:sp>
        <p:cxnSp>
          <p:nvCxnSpPr>
            <p:cNvPr id="246" name="Straight Connector 245"/>
            <p:cNvCxnSpPr/>
            <p:nvPr/>
          </p:nvCxnSpPr>
          <p:spPr bwMode="auto">
            <a:xfrm>
              <a:off x="605790" y="2392820"/>
              <a:ext cx="33489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 bwMode="auto">
            <a:xfrm>
              <a:off x="630775" y="1908145"/>
              <a:ext cx="33489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8" name="TextBox 247"/>
            <p:cNvSpPr txBox="1"/>
            <p:nvPr/>
          </p:nvSpPr>
          <p:spPr>
            <a:xfrm>
              <a:off x="190063" y="1969707"/>
              <a:ext cx="530652" cy="40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11</a:t>
              </a:r>
              <a:endParaRPr lang="en-US" sz="1050" dirty="0"/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764503" y="5562181"/>
              <a:ext cx="532149" cy="508832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500" b="1" dirty="0" smtClean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2208552" y="4039849"/>
              <a:ext cx="112426" cy="11242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2208552" y="3690079"/>
              <a:ext cx="112426" cy="11242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2208552" y="3340309"/>
              <a:ext cx="112426" cy="11242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2208552" y="2990539"/>
              <a:ext cx="112426" cy="11242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2208552" y="2640769"/>
              <a:ext cx="112426" cy="11242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3307834" y="1907079"/>
              <a:ext cx="627084" cy="508832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500" b="1" dirty="0" smtClean="0">
                  <a:solidFill>
                    <a:schemeClr val="bg1"/>
                  </a:solidFill>
                </a:rPr>
                <a:t>Output</a:t>
              </a: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3764280" y="4160520"/>
            <a:ext cx="5379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Makes it much easier for Stylus to close timing</a:t>
            </a:r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Tells the user where the </a:t>
            </a:r>
            <a:r>
              <a:rPr lang="en-US" u="sng" dirty="0" smtClean="0"/>
              <a:t>real</a:t>
            </a:r>
            <a:r>
              <a:rPr lang="en-US" dirty="0" smtClean="0"/>
              <a:t> timing problems are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Makes it much easier for the user to close timing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99" name="Freeform 98"/>
          <p:cNvSpPr/>
          <p:nvPr/>
        </p:nvSpPr>
        <p:spPr bwMode="auto">
          <a:xfrm>
            <a:off x="800100" y="3390900"/>
            <a:ext cx="2430780" cy="2764790"/>
          </a:xfrm>
          <a:custGeom>
            <a:avLst/>
            <a:gdLst>
              <a:gd name="connsiteX0" fmla="*/ 0 w 2430780"/>
              <a:gd name="connsiteY0" fmla="*/ 2385060 h 2764790"/>
              <a:gd name="connsiteX1" fmla="*/ 373380 w 2430780"/>
              <a:gd name="connsiteY1" fmla="*/ 53340 h 2764790"/>
              <a:gd name="connsiteX2" fmla="*/ 723900 w 2430780"/>
              <a:gd name="connsiteY2" fmla="*/ 2705100 h 2764790"/>
              <a:gd name="connsiteX3" fmla="*/ 1051560 w 2430780"/>
              <a:gd name="connsiteY3" fmla="*/ 45720 h 2764790"/>
              <a:gd name="connsiteX4" fmla="*/ 1257300 w 2430780"/>
              <a:gd name="connsiteY4" fmla="*/ 2689860 h 2764790"/>
              <a:gd name="connsiteX5" fmla="*/ 1501140 w 2430780"/>
              <a:gd name="connsiteY5" fmla="*/ 30480 h 2764790"/>
              <a:gd name="connsiteX6" fmla="*/ 1737360 w 2430780"/>
              <a:gd name="connsiteY6" fmla="*/ 2697480 h 2764790"/>
              <a:gd name="connsiteX7" fmla="*/ 1981200 w 2430780"/>
              <a:gd name="connsiteY7" fmla="*/ 22860 h 2764790"/>
              <a:gd name="connsiteX8" fmla="*/ 2255520 w 2430780"/>
              <a:gd name="connsiteY8" fmla="*/ 2712720 h 2764790"/>
              <a:gd name="connsiteX9" fmla="*/ 2430780 w 2430780"/>
              <a:gd name="connsiteY9" fmla="*/ 335280 h 276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0780" h="2764790">
                <a:moveTo>
                  <a:pt x="0" y="2385060"/>
                </a:moveTo>
                <a:cubicBezTo>
                  <a:pt x="126365" y="1192530"/>
                  <a:pt x="252730" y="0"/>
                  <a:pt x="373380" y="53340"/>
                </a:cubicBezTo>
                <a:cubicBezTo>
                  <a:pt x="494030" y="106680"/>
                  <a:pt x="610870" y="2706370"/>
                  <a:pt x="723900" y="2705100"/>
                </a:cubicBezTo>
                <a:cubicBezTo>
                  <a:pt x="836930" y="2703830"/>
                  <a:pt x="962660" y="48260"/>
                  <a:pt x="1051560" y="45720"/>
                </a:cubicBezTo>
                <a:cubicBezTo>
                  <a:pt x="1140460" y="43180"/>
                  <a:pt x="1182370" y="2692400"/>
                  <a:pt x="1257300" y="2689860"/>
                </a:cubicBezTo>
                <a:cubicBezTo>
                  <a:pt x="1332230" y="2687320"/>
                  <a:pt x="1421130" y="29210"/>
                  <a:pt x="1501140" y="30480"/>
                </a:cubicBezTo>
                <a:cubicBezTo>
                  <a:pt x="1581150" y="31750"/>
                  <a:pt x="1657350" y="2698750"/>
                  <a:pt x="1737360" y="2697480"/>
                </a:cubicBezTo>
                <a:cubicBezTo>
                  <a:pt x="1817370" y="2696210"/>
                  <a:pt x="1894840" y="20320"/>
                  <a:pt x="1981200" y="22860"/>
                </a:cubicBezTo>
                <a:cubicBezTo>
                  <a:pt x="2067560" y="25400"/>
                  <a:pt x="2180590" y="2660650"/>
                  <a:pt x="2255520" y="2712720"/>
                </a:cubicBezTo>
                <a:cubicBezTo>
                  <a:pt x="2330450" y="2764790"/>
                  <a:pt x="2380615" y="1550035"/>
                  <a:pt x="2430780" y="335280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 bwMode="auto">
          <a:xfrm>
            <a:off x="724821" y="5094715"/>
            <a:ext cx="297180" cy="2971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811912" y="4142215"/>
            <a:ext cx="297180" cy="2971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8" name="Oval 107"/>
          <p:cNvSpPr/>
          <p:nvPr/>
        </p:nvSpPr>
        <p:spPr bwMode="auto">
          <a:xfrm>
            <a:off x="1493363" y="5407135"/>
            <a:ext cx="297180" cy="2971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0" name="Oval 109"/>
          <p:cNvSpPr/>
          <p:nvPr/>
        </p:nvSpPr>
        <p:spPr bwMode="auto">
          <a:xfrm>
            <a:off x="1583725" y="4165075"/>
            <a:ext cx="297180" cy="2971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" name="Oval 113"/>
          <p:cNvSpPr/>
          <p:nvPr/>
        </p:nvSpPr>
        <p:spPr bwMode="auto">
          <a:xfrm>
            <a:off x="2504667" y="4670244"/>
            <a:ext cx="297180" cy="2971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003238" y="5013144"/>
            <a:ext cx="297180" cy="29718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2" grpId="1" animBg="1"/>
      <p:bldP spid="203" grpId="0" animBg="1"/>
      <p:bldP spid="203" grpId="1" animBg="1"/>
      <p:bldP spid="237" grpId="0" animBg="1"/>
      <p:bldP spid="237" grpId="1" animBg="1"/>
      <p:bldP spid="257" grpId="0"/>
      <p:bldP spid="99" grpId="0" animBg="1"/>
      <p:bldP spid="102" grpId="0" animBg="1"/>
      <p:bldP spid="104" grpId="0" animBg="1"/>
      <p:bldP spid="108" grpId="0" animBg="1"/>
      <p:bldP spid="110" grpId="0" animBg="1"/>
      <p:bldP spid="114" grpId="0" animBg="1"/>
      <p:bldP spid="1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7885"/>
            <a:ext cx="8229600" cy="5105400"/>
          </a:xfrm>
        </p:spPr>
        <p:txBody>
          <a:bodyPr/>
          <a:lstStyle/>
          <a:p>
            <a:r>
              <a:rPr lang="en-US" dirty="0" smtClean="0"/>
              <a:t>The good news</a:t>
            </a:r>
          </a:p>
          <a:p>
            <a:pPr lvl="1"/>
            <a:r>
              <a:rPr lang="en-US" dirty="0" smtClean="0"/>
              <a:t>Programmable!</a:t>
            </a:r>
          </a:p>
          <a:p>
            <a:pPr lvl="1"/>
            <a:r>
              <a:rPr lang="en-US" dirty="0" smtClean="0"/>
              <a:t>On leading-edge process node</a:t>
            </a:r>
          </a:p>
          <a:p>
            <a:endParaRPr lang="en-US" dirty="0" smtClean="0"/>
          </a:p>
          <a:p>
            <a:r>
              <a:rPr lang="en-US" dirty="0" smtClean="0"/>
              <a:t>The bad news</a:t>
            </a:r>
          </a:p>
          <a:p>
            <a:pPr lvl="1"/>
            <a:r>
              <a:rPr lang="en-US" dirty="0" smtClean="0"/>
              <a:t>Very expensive!</a:t>
            </a:r>
          </a:p>
          <a:p>
            <a:pPr lvl="1"/>
            <a:r>
              <a:rPr lang="en-US" dirty="0" smtClean="0"/>
              <a:t>Very large!</a:t>
            </a:r>
          </a:p>
          <a:p>
            <a:pPr lvl="1"/>
            <a:r>
              <a:rPr lang="en-US" dirty="0" smtClean="0"/>
              <a:t>Very slow!</a:t>
            </a:r>
          </a:p>
          <a:p>
            <a:pPr lvl="1"/>
            <a:r>
              <a:rPr lang="en-US" dirty="0" smtClean="0"/>
              <a:t>Very power-hungry!</a:t>
            </a:r>
          </a:p>
          <a:p>
            <a:pPr lvl="1"/>
            <a:r>
              <a:rPr lang="en-US" dirty="0" smtClean="0"/>
              <a:t>Very hard to program (vs. CPU)!</a:t>
            </a:r>
          </a:p>
          <a:p>
            <a:pPr lvl="1"/>
            <a:r>
              <a:rPr lang="en-US" dirty="0" smtClean="0"/>
              <a:t>Controlled by a duopoly</a:t>
            </a:r>
          </a:p>
          <a:p>
            <a:endParaRPr lang="en-US" dirty="0" smtClean="0"/>
          </a:p>
          <a:p>
            <a:r>
              <a:rPr lang="en-US" dirty="0" smtClean="0"/>
              <a:t>How can we build something better than an FPGA?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6531" y="126600"/>
            <a:ext cx="7438869" cy="738188"/>
          </a:xfrm>
        </p:spPr>
        <p:txBody>
          <a:bodyPr/>
          <a:lstStyle/>
          <a:p>
            <a:r>
              <a:rPr lang="en-US" dirty="0" smtClean="0"/>
              <a:t>Programmable devices: good news and bad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timing and rescheduling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67" y="1184223"/>
            <a:ext cx="8836702" cy="5299023"/>
          </a:xfrm>
        </p:spPr>
        <p:txBody>
          <a:bodyPr/>
          <a:lstStyle/>
          <a:p>
            <a:r>
              <a:rPr lang="en-US" dirty="0" smtClean="0"/>
              <a:t>User state elements are simply a convenient way to name values</a:t>
            </a:r>
          </a:p>
          <a:p>
            <a:pPr lvl="1"/>
            <a:r>
              <a:rPr lang="en-US" dirty="0" smtClean="0"/>
              <a:t>E.g., “the one that showed up here </a:t>
            </a:r>
            <a:r>
              <a:rPr lang="en-US" u="sng" dirty="0" smtClean="0"/>
              <a:t>last</a:t>
            </a:r>
            <a:r>
              <a:rPr lang="en-US" dirty="0" smtClean="0"/>
              <a:t> time” vs. “… this time”</a:t>
            </a:r>
          </a:p>
          <a:p>
            <a:r>
              <a:rPr lang="en-US" dirty="0" smtClean="0"/>
              <a:t>Their meaning is just “a wire in Z” in Spacetime</a:t>
            </a:r>
          </a:p>
          <a:p>
            <a:r>
              <a:rPr lang="en-US" dirty="0" smtClean="0"/>
              <a:t>Must still meet externally visible timing requirements, but…</a:t>
            </a:r>
          </a:p>
          <a:p>
            <a:r>
              <a:rPr lang="en-US" dirty="0" smtClean="0"/>
              <a:t>Have tremendous flexibility to </a:t>
            </a:r>
            <a:r>
              <a:rPr lang="en-US" i="1" dirty="0" smtClean="0"/>
              <a:t>reschedule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To optimize area, performance, and power</a:t>
            </a:r>
          </a:p>
          <a:p>
            <a:r>
              <a:rPr lang="en-US" dirty="0" smtClean="0"/>
              <a:t>Spacetime enables very fine resolution of time</a:t>
            </a:r>
          </a:p>
          <a:p>
            <a:pPr lvl="1"/>
            <a:r>
              <a:rPr lang="en-US" dirty="0" smtClean="0"/>
              <a:t>E.g., 500 </a:t>
            </a:r>
            <a:r>
              <a:rPr lang="en-US" dirty="0" err="1" smtClean="0"/>
              <a:t>ps</a:t>
            </a:r>
            <a:r>
              <a:rPr lang="en-US" dirty="0" smtClean="0"/>
              <a:t> folds vs. 5 ns cycles</a:t>
            </a:r>
          </a:p>
          <a:p>
            <a:endParaRPr lang="en-US" dirty="0" smtClean="0"/>
          </a:p>
          <a:p>
            <a:r>
              <a:rPr lang="en-US" dirty="0" smtClean="0"/>
              <a:t>Rescheduling is as powerful as retiming, but it is </a:t>
            </a:r>
            <a:r>
              <a:rPr lang="en-US" u="sng" dirty="0" smtClean="0"/>
              <a:t>not</a:t>
            </a:r>
            <a:r>
              <a:rPr lang="en-US" dirty="0" smtClean="0"/>
              <a:t> retiming</a:t>
            </a:r>
          </a:p>
          <a:p>
            <a:r>
              <a:rPr lang="en-US" dirty="0" smtClean="0"/>
              <a:t>Does not change </a:t>
            </a:r>
            <a:r>
              <a:rPr lang="en-US" dirty="0" err="1" smtClean="0"/>
              <a:t>netlist</a:t>
            </a:r>
            <a:r>
              <a:rPr lang="en-US" dirty="0" smtClean="0"/>
              <a:t> or ordering: preserves simulation behavior!</a:t>
            </a:r>
          </a:p>
          <a:p>
            <a:pPr lvl="1"/>
            <a:r>
              <a:rPr lang="en-US" dirty="0" smtClean="0"/>
              <a:t>Can preserve user’s notion of state (and names!)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P.S., “parallel” computing is not about parallelism….</a:t>
            </a:r>
          </a:p>
          <a:p>
            <a:r>
              <a:rPr lang="en-US" dirty="0" smtClean="0"/>
              <a:t>It’s about rescheduling computations while preserving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</a:t>
            </a:r>
            <a:r>
              <a:rPr lang="en-US" u="sng" dirty="0" smtClean="0"/>
              <a:t>really</a:t>
            </a:r>
            <a:r>
              <a:rPr lang="en-US" dirty="0" smtClean="0"/>
              <a:t> high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2012 Tabula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 bwMode="auto">
          <a:xfrm>
            <a:off x="1314145" y="568452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 bwMode="auto">
          <a:xfrm>
            <a:off x="1314145" y="527443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1314145" y="486433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9" name="Parallelogram 18"/>
          <p:cNvSpPr/>
          <p:nvPr/>
        </p:nvSpPr>
        <p:spPr bwMode="auto">
          <a:xfrm>
            <a:off x="1314145" y="445424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0" name="Parallelogram 19"/>
          <p:cNvSpPr/>
          <p:nvPr/>
        </p:nvSpPr>
        <p:spPr bwMode="auto">
          <a:xfrm>
            <a:off x="1314145" y="404414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Parallelogram 20"/>
          <p:cNvSpPr/>
          <p:nvPr/>
        </p:nvSpPr>
        <p:spPr bwMode="auto">
          <a:xfrm>
            <a:off x="1314145" y="363405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2" name="Parallelogram 21"/>
          <p:cNvSpPr/>
          <p:nvPr/>
        </p:nvSpPr>
        <p:spPr bwMode="auto">
          <a:xfrm>
            <a:off x="1314145" y="322395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3" name="Parallelogram 22"/>
          <p:cNvSpPr/>
          <p:nvPr/>
        </p:nvSpPr>
        <p:spPr bwMode="auto">
          <a:xfrm>
            <a:off x="1314145" y="281386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4" name="Parallelogram 23"/>
          <p:cNvSpPr/>
          <p:nvPr/>
        </p:nvSpPr>
        <p:spPr bwMode="auto">
          <a:xfrm>
            <a:off x="1314145" y="240376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5" name="Parallelogram 24"/>
          <p:cNvSpPr/>
          <p:nvPr/>
        </p:nvSpPr>
        <p:spPr bwMode="auto">
          <a:xfrm>
            <a:off x="1314145" y="199367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6" name="Parallelogram 25"/>
          <p:cNvSpPr/>
          <p:nvPr/>
        </p:nvSpPr>
        <p:spPr bwMode="auto">
          <a:xfrm>
            <a:off x="1314145" y="158357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1314145" y="117348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346405" y="6065520"/>
            <a:ext cx="877163" cy="434340"/>
            <a:chOff x="1013460" y="6065520"/>
            <a:chExt cx="877163" cy="43434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866900" y="6065520"/>
              <a:ext cx="0" cy="4343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13460" y="60960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 </a:t>
              </a:r>
              <a:r>
                <a:rPr lang="en-US" dirty="0" err="1" smtClean="0"/>
                <a:t>ps</a:t>
              </a:r>
              <a:endParaRPr lang="en-US" dirty="0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566105" y="4472940"/>
            <a:ext cx="2191626" cy="1249680"/>
            <a:chOff x="6233160" y="4472940"/>
            <a:chExt cx="2191626" cy="124968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6240780" y="4472940"/>
              <a:ext cx="0" cy="12496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233160" y="4640580"/>
              <a:ext cx="21916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2000 </a:t>
              </a:r>
              <a:r>
                <a:rPr lang="en-US" dirty="0" err="1" smtClean="0"/>
                <a:t>ps</a:t>
              </a:r>
              <a:r>
                <a:rPr lang="en-US" dirty="0" smtClean="0"/>
                <a:t> = 500 MHz</a:t>
              </a:r>
            </a:p>
            <a:p>
              <a:endParaRPr lang="en-US" dirty="0" smtClean="0"/>
            </a:p>
            <a:p>
              <a:r>
                <a:rPr lang="en-US" dirty="0" smtClean="0"/>
                <a:t>4-folded</a:t>
              </a:r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 bwMode="auto">
          <a:xfrm flipH="1">
            <a:off x="3686077" y="5160645"/>
            <a:ext cx="783223" cy="1283653"/>
          </a:xfrm>
          <a:custGeom>
            <a:avLst/>
            <a:gdLst>
              <a:gd name="connsiteX0" fmla="*/ 62230 w 445770"/>
              <a:gd name="connsiteY0" fmla="*/ 1339850 h 1339850"/>
              <a:gd name="connsiteX1" fmla="*/ 54610 w 445770"/>
              <a:gd name="connsiteY1" fmla="*/ 158750 h 1339850"/>
              <a:gd name="connsiteX2" fmla="*/ 389890 w 445770"/>
              <a:gd name="connsiteY2" fmla="*/ 387350 h 1339850"/>
              <a:gd name="connsiteX3" fmla="*/ 389890 w 445770"/>
              <a:gd name="connsiteY3" fmla="*/ 1050290 h 1339850"/>
              <a:gd name="connsiteX4" fmla="*/ 176530 w 445770"/>
              <a:gd name="connsiteY4" fmla="*/ 1339850 h 1339850"/>
              <a:gd name="connsiteX0" fmla="*/ 352635 w 736175"/>
              <a:gd name="connsiteY0" fmla="*/ 1243965 h 1243965"/>
              <a:gd name="connsiteX1" fmla="*/ 1270 w 736175"/>
              <a:gd name="connsiteY1" fmla="*/ 668655 h 1243965"/>
              <a:gd name="connsiteX2" fmla="*/ 345015 w 736175"/>
              <a:gd name="connsiteY2" fmla="*/ 62865 h 1243965"/>
              <a:gd name="connsiteX3" fmla="*/ 680295 w 736175"/>
              <a:gd name="connsiteY3" fmla="*/ 291465 h 1243965"/>
              <a:gd name="connsiteX4" fmla="*/ 680295 w 736175"/>
              <a:gd name="connsiteY4" fmla="*/ 954405 h 1243965"/>
              <a:gd name="connsiteX5" fmla="*/ 466935 w 736175"/>
              <a:gd name="connsiteY5" fmla="*/ 1243965 h 1243965"/>
              <a:gd name="connsiteX0" fmla="*/ 352635 w 798214"/>
              <a:gd name="connsiteY0" fmla="*/ 1243965 h 1243965"/>
              <a:gd name="connsiteX1" fmla="*/ 1270 w 798214"/>
              <a:gd name="connsiteY1" fmla="*/ 668655 h 1243965"/>
              <a:gd name="connsiteX2" fmla="*/ 345015 w 798214"/>
              <a:gd name="connsiteY2" fmla="*/ 62865 h 1243965"/>
              <a:gd name="connsiteX3" fmla="*/ 680295 w 798214"/>
              <a:gd name="connsiteY3" fmla="*/ 291465 h 1243965"/>
              <a:gd name="connsiteX4" fmla="*/ 798214 w 798214"/>
              <a:gd name="connsiteY4" fmla="*/ 580549 h 1243965"/>
              <a:gd name="connsiteX5" fmla="*/ 680295 w 798214"/>
              <a:gd name="connsiteY5" fmla="*/ 954405 h 1243965"/>
              <a:gd name="connsiteX6" fmla="*/ 466935 w 798214"/>
              <a:gd name="connsiteY6" fmla="*/ 1243965 h 1243965"/>
              <a:gd name="connsiteX0" fmla="*/ 353582 w 799161"/>
              <a:gd name="connsiteY0" fmla="*/ 1243965 h 1283653"/>
              <a:gd name="connsiteX1" fmla="*/ 332657 w 799161"/>
              <a:gd name="connsiteY1" fmla="*/ 1187768 h 1283653"/>
              <a:gd name="connsiteX2" fmla="*/ 2217 w 799161"/>
              <a:gd name="connsiteY2" fmla="*/ 668655 h 1283653"/>
              <a:gd name="connsiteX3" fmla="*/ 345962 w 799161"/>
              <a:gd name="connsiteY3" fmla="*/ 62865 h 1283653"/>
              <a:gd name="connsiteX4" fmla="*/ 681242 w 799161"/>
              <a:gd name="connsiteY4" fmla="*/ 291465 h 1283653"/>
              <a:gd name="connsiteX5" fmla="*/ 799161 w 799161"/>
              <a:gd name="connsiteY5" fmla="*/ 580549 h 1283653"/>
              <a:gd name="connsiteX6" fmla="*/ 681242 w 799161"/>
              <a:gd name="connsiteY6" fmla="*/ 954405 h 1283653"/>
              <a:gd name="connsiteX7" fmla="*/ 467882 w 799161"/>
              <a:gd name="connsiteY7" fmla="*/ 1243965 h 1283653"/>
              <a:gd name="connsiteX0" fmla="*/ 353582 w 799161"/>
              <a:gd name="connsiteY0" fmla="*/ 1243965 h 1283653"/>
              <a:gd name="connsiteX1" fmla="*/ 332657 w 799161"/>
              <a:gd name="connsiteY1" fmla="*/ 1187768 h 1283653"/>
              <a:gd name="connsiteX2" fmla="*/ 2217 w 799161"/>
              <a:gd name="connsiteY2" fmla="*/ 668655 h 1283653"/>
              <a:gd name="connsiteX3" fmla="*/ 345962 w 799161"/>
              <a:gd name="connsiteY3" fmla="*/ 62865 h 1283653"/>
              <a:gd name="connsiteX4" fmla="*/ 681242 w 799161"/>
              <a:gd name="connsiteY4" fmla="*/ 291465 h 1283653"/>
              <a:gd name="connsiteX5" fmla="*/ 799161 w 799161"/>
              <a:gd name="connsiteY5" fmla="*/ 580549 h 1283653"/>
              <a:gd name="connsiteX6" fmla="*/ 681242 w 799161"/>
              <a:gd name="connsiteY6" fmla="*/ 954405 h 1283653"/>
              <a:gd name="connsiteX7" fmla="*/ 467882 w 799161"/>
              <a:gd name="connsiteY7" fmla="*/ 1243965 h 128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161" h="1283653">
                <a:moveTo>
                  <a:pt x="353582" y="1243965"/>
                </a:moveTo>
                <a:cubicBezTo>
                  <a:pt x="352929" y="1242139"/>
                  <a:pt x="391218" y="1283653"/>
                  <a:pt x="332657" y="1187768"/>
                </a:cubicBezTo>
                <a:cubicBezTo>
                  <a:pt x="215783" y="1132365"/>
                  <a:pt x="0" y="856139"/>
                  <a:pt x="2217" y="668655"/>
                </a:cubicBezTo>
                <a:cubicBezTo>
                  <a:pt x="4434" y="481171"/>
                  <a:pt x="232791" y="125730"/>
                  <a:pt x="345962" y="62865"/>
                </a:cubicBezTo>
                <a:cubicBezTo>
                  <a:pt x="459133" y="0"/>
                  <a:pt x="605709" y="205184"/>
                  <a:pt x="681242" y="291465"/>
                </a:cubicBezTo>
                <a:cubicBezTo>
                  <a:pt x="756775" y="377746"/>
                  <a:pt x="799161" y="470059"/>
                  <a:pt x="799161" y="580549"/>
                </a:cubicBezTo>
                <a:cubicBezTo>
                  <a:pt x="799161" y="691039"/>
                  <a:pt x="736455" y="843836"/>
                  <a:pt x="681242" y="954405"/>
                </a:cubicBezTo>
                <a:cubicBezTo>
                  <a:pt x="626029" y="1064974"/>
                  <a:pt x="556782" y="1178560"/>
                  <a:pt x="467882" y="1243965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7"/>
          <p:cNvGrpSpPr/>
          <p:nvPr/>
        </p:nvGrpSpPr>
        <p:grpSpPr>
          <a:xfrm>
            <a:off x="1329385" y="1173480"/>
            <a:ext cx="4267200" cy="3686005"/>
            <a:chOff x="2133600" y="1325880"/>
            <a:chExt cx="4267200" cy="3686005"/>
          </a:xfrm>
        </p:grpSpPr>
        <p:sp>
          <p:nvSpPr>
            <p:cNvPr id="40" name="Parallelogram 39"/>
            <p:cNvSpPr/>
            <p:nvPr/>
          </p:nvSpPr>
          <p:spPr bwMode="auto">
            <a:xfrm>
              <a:off x="2133600" y="419654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 bwMode="auto">
            <a:xfrm>
              <a:off x="2133600" y="378645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2133600" y="337635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>
              <a:off x="2133600" y="296626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>
              <a:off x="2133600" y="255616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>
              <a:off x="2133600" y="214607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>
              <a:off x="2133600" y="173597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2133600" y="132588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1321765" y="2823560"/>
            <a:ext cx="4267200" cy="2045620"/>
            <a:chOff x="2133600" y="4606640"/>
            <a:chExt cx="4267200" cy="2045620"/>
          </a:xfrm>
        </p:grpSpPr>
        <p:sp>
          <p:nvSpPr>
            <p:cNvPr id="49" name="Parallelogram 48"/>
            <p:cNvSpPr/>
            <p:nvPr/>
          </p:nvSpPr>
          <p:spPr bwMode="auto">
            <a:xfrm>
              <a:off x="2133600" y="583692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D5D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Parallelogram 49"/>
            <p:cNvSpPr/>
            <p:nvPr/>
          </p:nvSpPr>
          <p:spPr bwMode="auto">
            <a:xfrm>
              <a:off x="2133600" y="542683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D5D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>
              <a:off x="2133600" y="501673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D5D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 bwMode="auto">
            <a:xfrm>
              <a:off x="2133600" y="460664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D5D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441905" y="56311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4-loopered</a:t>
            </a:r>
            <a:endParaRPr lang="en-US" dirty="0"/>
          </a:p>
        </p:txBody>
      </p:sp>
      <p:grpSp>
        <p:nvGrpSpPr>
          <p:cNvPr id="10" name="Group 54"/>
          <p:cNvGrpSpPr/>
          <p:nvPr/>
        </p:nvGrpSpPr>
        <p:grpSpPr>
          <a:xfrm>
            <a:off x="1337005" y="1154780"/>
            <a:ext cx="4267200" cy="2045620"/>
            <a:chOff x="-1516380" y="5063840"/>
            <a:chExt cx="4267200" cy="2045620"/>
          </a:xfrm>
        </p:grpSpPr>
        <p:sp>
          <p:nvSpPr>
            <p:cNvPr id="56" name="Parallelogram 55"/>
            <p:cNvSpPr/>
            <p:nvPr/>
          </p:nvSpPr>
          <p:spPr bwMode="auto">
            <a:xfrm>
              <a:off x="-1516380" y="629412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 bwMode="auto">
            <a:xfrm>
              <a:off x="-1516380" y="588403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8" name="Parallelogram 57"/>
            <p:cNvSpPr/>
            <p:nvPr/>
          </p:nvSpPr>
          <p:spPr bwMode="auto">
            <a:xfrm>
              <a:off x="-1516380" y="547393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9" name="Parallelogram 58"/>
            <p:cNvSpPr/>
            <p:nvPr/>
          </p:nvSpPr>
          <p:spPr bwMode="auto">
            <a:xfrm>
              <a:off x="-1516380" y="506384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rgbClr val="33CC33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52145" y="5402580"/>
            <a:ext cx="385042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552145" y="3783330"/>
            <a:ext cx="385042" cy="523220"/>
          </a:xfrm>
          <a:prstGeom prst="rect">
            <a:avLst/>
          </a:prstGeom>
          <a:noFill/>
          <a:ln w="76200">
            <a:solidFill>
              <a:srgbClr val="D5D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552145" y="2164080"/>
            <a:ext cx="385042" cy="52322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cxnSp>
        <p:nvCxnSpPr>
          <p:cNvPr id="64" name="Straight Arrow Connector 63"/>
          <p:cNvCxnSpPr>
            <a:stCxn id="60" idx="0"/>
            <a:endCxn id="61" idx="2"/>
          </p:cNvCxnSpPr>
          <p:nvPr/>
        </p:nvCxnSpPr>
        <p:spPr bwMode="auto">
          <a:xfrm flipV="1">
            <a:off x="744666" y="4306550"/>
            <a:ext cx="0" cy="1096030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1" idx="0"/>
            <a:endCxn id="62" idx="2"/>
          </p:cNvCxnSpPr>
          <p:nvPr/>
        </p:nvCxnSpPr>
        <p:spPr bwMode="auto">
          <a:xfrm flipV="1">
            <a:off x="744666" y="2687300"/>
            <a:ext cx="0" cy="1096030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62" idx="0"/>
            <a:endCxn id="60" idx="2"/>
          </p:cNvCxnSpPr>
          <p:nvPr/>
        </p:nvCxnSpPr>
        <p:spPr bwMode="auto">
          <a:xfrm rot="16200000" flipH="1">
            <a:off x="-1136194" y="4044940"/>
            <a:ext cx="3761720" cy="12700"/>
          </a:xfrm>
          <a:prstGeom prst="bentConnector5">
            <a:avLst>
              <a:gd name="adj1" fmla="val -6077"/>
              <a:gd name="adj2" fmla="val -4692616"/>
              <a:gd name="adj3" fmla="val 106077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 bwMode="auto">
          <a:xfrm flipH="1">
            <a:off x="3701316" y="1394461"/>
            <a:ext cx="783223" cy="5148898"/>
          </a:xfrm>
          <a:custGeom>
            <a:avLst/>
            <a:gdLst>
              <a:gd name="connsiteX0" fmla="*/ 62230 w 445770"/>
              <a:gd name="connsiteY0" fmla="*/ 1339850 h 1339850"/>
              <a:gd name="connsiteX1" fmla="*/ 54610 w 445770"/>
              <a:gd name="connsiteY1" fmla="*/ 158750 h 1339850"/>
              <a:gd name="connsiteX2" fmla="*/ 389890 w 445770"/>
              <a:gd name="connsiteY2" fmla="*/ 387350 h 1339850"/>
              <a:gd name="connsiteX3" fmla="*/ 389890 w 445770"/>
              <a:gd name="connsiteY3" fmla="*/ 1050290 h 1339850"/>
              <a:gd name="connsiteX4" fmla="*/ 176530 w 445770"/>
              <a:gd name="connsiteY4" fmla="*/ 1339850 h 1339850"/>
              <a:gd name="connsiteX0" fmla="*/ 352635 w 736175"/>
              <a:gd name="connsiteY0" fmla="*/ 1243965 h 1243965"/>
              <a:gd name="connsiteX1" fmla="*/ 1270 w 736175"/>
              <a:gd name="connsiteY1" fmla="*/ 668655 h 1243965"/>
              <a:gd name="connsiteX2" fmla="*/ 345015 w 736175"/>
              <a:gd name="connsiteY2" fmla="*/ 62865 h 1243965"/>
              <a:gd name="connsiteX3" fmla="*/ 680295 w 736175"/>
              <a:gd name="connsiteY3" fmla="*/ 291465 h 1243965"/>
              <a:gd name="connsiteX4" fmla="*/ 680295 w 736175"/>
              <a:gd name="connsiteY4" fmla="*/ 954405 h 1243965"/>
              <a:gd name="connsiteX5" fmla="*/ 466935 w 736175"/>
              <a:gd name="connsiteY5" fmla="*/ 1243965 h 1243965"/>
              <a:gd name="connsiteX0" fmla="*/ 352635 w 798214"/>
              <a:gd name="connsiteY0" fmla="*/ 1243965 h 1243965"/>
              <a:gd name="connsiteX1" fmla="*/ 1270 w 798214"/>
              <a:gd name="connsiteY1" fmla="*/ 668655 h 1243965"/>
              <a:gd name="connsiteX2" fmla="*/ 345015 w 798214"/>
              <a:gd name="connsiteY2" fmla="*/ 62865 h 1243965"/>
              <a:gd name="connsiteX3" fmla="*/ 680295 w 798214"/>
              <a:gd name="connsiteY3" fmla="*/ 291465 h 1243965"/>
              <a:gd name="connsiteX4" fmla="*/ 798214 w 798214"/>
              <a:gd name="connsiteY4" fmla="*/ 580549 h 1243965"/>
              <a:gd name="connsiteX5" fmla="*/ 680295 w 798214"/>
              <a:gd name="connsiteY5" fmla="*/ 954405 h 1243965"/>
              <a:gd name="connsiteX6" fmla="*/ 466935 w 798214"/>
              <a:gd name="connsiteY6" fmla="*/ 1243965 h 1243965"/>
              <a:gd name="connsiteX0" fmla="*/ 353582 w 799161"/>
              <a:gd name="connsiteY0" fmla="*/ 1243965 h 1283653"/>
              <a:gd name="connsiteX1" fmla="*/ 332657 w 799161"/>
              <a:gd name="connsiteY1" fmla="*/ 1187768 h 1283653"/>
              <a:gd name="connsiteX2" fmla="*/ 2217 w 799161"/>
              <a:gd name="connsiteY2" fmla="*/ 668655 h 1283653"/>
              <a:gd name="connsiteX3" fmla="*/ 345962 w 799161"/>
              <a:gd name="connsiteY3" fmla="*/ 62865 h 1283653"/>
              <a:gd name="connsiteX4" fmla="*/ 681242 w 799161"/>
              <a:gd name="connsiteY4" fmla="*/ 291465 h 1283653"/>
              <a:gd name="connsiteX5" fmla="*/ 799161 w 799161"/>
              <a:gd name="connsiteY5" fmla="*/ 580549 h 1283653"/>
              <a:gd name="connsiteX6" fmla="*/ 681242 w 799161"/>
              <a:gd name="connsiteY6" fmla="*/ 954405 h 1283653"/>
              <a:gd name="connsiteX7" fmla="*/ 467882 w 799161"/>
              <a:gd name="connsiteY7" fmla="*/ 1243965 h 1283653"/>
              <a:gd name="connsiteX0" fmla="*/ 353582 w 799161"/>
              <a:gd name="connsiteY0" fmla="*/ 1243965 h 1283653"/>
              <a:gd name="connsiteX1" fmla="*/ 332657 w 799161"/>
              <a:gd name="connsiteY1" fmla="*/ 1187768 h 1283653"/>
              <a:gd name="connsiteX2" fmla="*/ 2217 w 799161"/>
              <a:gd name="connsiteY2" fmla="*/ 668655 h 1283653"/>
              <a:gd name="connsiteX3" fmla="*/ 345962 w 799161"/>
              <a:gd name="connsiteY3" fmla="*/ 62865 h 1283653"/>
              <a:gd name="connsiteX4" fmla="*/ 681242 w 799161"/>
              <a:gd name="connsiteY4" fmla="*/ 291465 h 1283653"/>
              <a:gd name="connsiteX5" fmla="*/ 799161 w 799161"/>
              <a:gd name="connsiteY5" fmla="*/ 580549 h 1283653"/>
              <a:gd name="connsiteX6" fmla="*/ 681242 w 799161"/>
              <a:gd name="connsiteY6" fmla="*/ 954405 h 1283653"/>
              <a:gd name="connsiteX7" fmla="*/ 467882 w 799161"/>
              <a:gd name="connsiteY7" fmla="*/ 1243965 h 128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161" h="1283653">
                <a:moveTo>
                  <a:pt x="353582" y="1243965"/>
                </a:moveTo>
                <a:cubicBezTo>
                  <a:pt x="352929" y="1242139"/>
                  <a:pt x="391218" y="1283653"/>
                  <a:pt x="332657" y="1187768"/>
                </a:cubicBezTo>
                <a:cubicBezTo>
                  <a:pt x="215783" y="1132365"/>
                  <a:pt x="0" y="856139"/>
                  <a:pt x="2217" y="668655"/>
                </a:cubicBezTo>
                <a:cubicBezTo>
                  <a:pt x="4434" y="481171"/>
                  <a:pt x="232791" y="125730"/>
                  <a:pt x="345962" y="62865"/>
                </a:cubicBezTo>
                <a:cubicBezTo>
                  <a:pt x="459133" y="0"/>
                  <a:pt x="605709" y="205184"/>
                  <a:pt x="681242" y="291465"/>
                </a:cubicBezTo>
                <a:cubicBezTo>
                  <a:pt x="756775" y="377746"/>
                  <a:pt x="799161" y="470059"/>
                  <a:pt x="799161" y="580549"/>
                </a:cubicBezTo>
                <a:cubicBezTo>
                  <a:pt x="799161" y="691039"/>
                  <a:pt x="736455" y="843836"/>
                  <a:pt x="681242" y="954405"/>
                </a:cubicBezTo>
                <a:cubicBezTo>
                  <a:pt x="626029" y="1064974"/>
                  <a:pt x="556782" y="1178560"/>
                  <a:pt x="467882" y="1243965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213305" y="36423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12-loopered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033541" y="1521511"/>
            <a:ext cx="2820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Reduce folds per cycle, and </a:t>
            </a:r>
            <a:r>
              <a:rPr lang="en-US" i="1" dirty="0" smtClean="0"/>
              <a:t>rescale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Z resource increases quadratically with rescaling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Easier timing closure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Improved </a:t>
            </a:r>
            <a:r>
              <a:rPr lang="en-US" b="1" dirty="0" err="1" smtClean="0"/>
              <a:t>routability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8" grpId="0" animBg="1"/>
      <p:bldP spid="38" grpId="1" animBg="1"/>
      <p:bldP spid="54" grpId="0"/>
      <p:bldP spid="54" grpId="1"/>
      <p:bldP spid="60" grpId="0" animBg="1"/>
      <p:bldP spid="61" grpId="0" animBg="1"/>
      <p:bldP spid="62" grpId="0" animBg="1"/>
      <p:bldP spid="71" grpId="0" animBg="1"/>
      <p:bldP spid="71" grpId="1" animBg="1"/>
      <p:bldP spid="72" grpId="0"/>
      <p:bldP spid="72" grpId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merging domains for better P&amp;R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2012 Tabula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 bwMode="auto">
          <a:xfrm>
            <a:off x="1314145" y="568452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 bwMode="auto">
          <a:xfrm>
            <a:off x="1314145" y="527443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1314145" y="486433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9" name="Parallelogram 18"/>
          <p:cNvSpPr/>
          <p:nvPr/>
        </p:nvSpPr>
        <p:spPr bwMode="auto">
          <a:xfrm>
            <a:off x="1314145" y="445424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0" name="Parallelogram 19"/>
          <p:cNvSpPr/>
          <p:nvPr/>
        </p:nvSpPr>
        <p:spPr bwMode="auto">
          <a:xfrm>
            <a:off x="1314145" y="404414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Parallelogram 20"/>
          <p:cNvSpPr/>
          <p:nvPr/>
        </p:nvSpPr>
        <p:spPr bwMode="auto">
          <a:xfrm>
            <a:off x="1314145" y="363405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2" name="Parallelogram 21"/>
          <p:cNvSpPr/>
          <p:nvPr/>
        </p:nvSpPr>
        <p:spPr bwMode="auto">
          <a:xfrm>
            <a:off x="1314145" y="322395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3" name="Parallelogram 22"/>
          <p:cNvSpPr/>
          <p:nvPr/>
        </p:nvSpPr>
        <p:spPr bwMode="auto">
          <a:xfrm>
            <a:off x="1314145" y="281386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4" name="Parallelogram 23"/>
          <p:cNvSpPr/>
          <p:nvPr/>
        </p:nvSpPr>
        <p:spPr bwMode="auto">
          <a:xfrm>
            <a:off x="1314145" y="240376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5" name="Parallelogram 24"/>
          <p:cNvSpPr/>
          <p:nvPr/>
        </p:nvSpPr>
        <p:spPr bwMode="auto">
          <a:xfrm>
            <a:off x="1314145" y="199367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6" name="Parallelogram 25"/>
          <p:cNvSpPr/>
          <p:nvPr/>
        </p:nvSpPr>
        <p:spPr bwMode="auto">
          <a:xfrm>
            <a:off x="1314145" y="1583575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1314145" y="1173480"/>
            <a:ext cx="4267200" cy="815340"/>
          </a:xfrm>
          <a:prstGeom prst="parallelogram">
            <a:avLst>
              <a:gd name="adj" fmla="val 184615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329385" y="1173480"/>
            <a:ext cx="4267200" cy="3686005"/>
            <a:chOff x="2133600" y="1325880"/>
            <a:chExt cx="4267200" cy="3686005"/>
          </a:xfrm>
        </p:grpSpPr>
        <p:sp>
          <p:nvSpPr>
            <p:cNvPr id="40" name="Parallelogram 39"/>
            <p:cNvSpPr/>
            <p:nvPr/>
          </p:nvSpPr>
          <p:spPr bwMode="auto">
            <a:xfrm>
              <a:off x="2133600" y="419654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 bwMode="auto">
            <a:xfrm>
              <a:off x="2133600" y="378645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2133600" y="337635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>
              <a:off x="2133600" y="296626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>
              <a:off x="2133600" y="255616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>
              <a:off x="2133600" y="214607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>
              <a:off x="2133600" y="1735975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2133600" y="1325880"/>
              <a:ext cx="4267200" cy="815340"/>
            </a:xfrm>
            <a:prstGeom prst="parallelogram">
              <a:avLst>
                <a:gd name="adj" fmla="val 184615"/>
              </a:avLst>
            </a:prstGeom>
            <a:solidFill>
              <a:schemeClr val="accent1">
                <a:alpha val="51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273050">
              <a:bevelT w="184150" h="196850"/>
              <a:bevelB w="190500" h="0"/>
            </a:sp3d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9" name="Parallelogram 48"/>
          <p:cNvSpPr/>
          <p:nvPr/>
        </p:nvSpPr>
        <p:spPr bwMode="auto">
          <a:xfrm>
            <a:off x="1321765" y="4053840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D5D00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0" name="Parallelogram 49"/>
          <p:cNvSpPr/>
          <p:nvPr/>
        </p:nvSpPr>
        <p:spPr bwMode="auto">
          <a:xfrm>
            <a:off x="1321765" y="3643750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D5D00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1" name="Parallelogram 50"/>
          <p:cNvSpPr/>
          <p:nvPr/>
        </p:nvSpPr>
        <p:spPr bwMode="auto">
          <a:xfrm>
            <a:off x="1321765" y="3233655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D5D00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2" name="Parallelogram 51"/>
          <p:cNvSpPr/>
          <p:nvPr/>
        </p:nvSpPr>
        <p:spPr bwMode="auto">
          <a:xfrm>
            <a:off x="1321765" y="2823560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D5D00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6" name="Parallelogram 55"/>
          <p:cNvSpPr/>
          <p:nvPr/>
        </p:nvSpPr>
        <p:spPr bwMode="auto">
          <a:xfrm>
            <a:off x="1337005" y="2385060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7" name="Parallelogram 56"/>
          <p:cNvSpPr/>
          <p:nvPr/>
        </p:nvSpPr>
        <p:spPr bwMode="auto">
          <a:xfrm>
            <a:off x="1337005" y="1974970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8" name="Parallelogram 57"/>
          <p:cNvSpPr/>
          <p:nvPr/>
        </p:nvSpPr>
        <p:spPr bwMode="auto">
          <a:xfrm>
            <a:off x="1337005" y="1564875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59" name="Parallelogram 58"/>
          <p:cNvSpPr/>
          <p:nvPr/>
        </p:nvSpPr>
        <p:spPr bwMode="auto">
          <a:xfrm>
            <a:off x="1337005" y="1154780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2145" y="5402580"/>
            <a:ext cx="385042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552145" y="3783330"/>
            <a:ext cx="385042" cy="523220"/>
          </a:xfrm>
          <a:prstGeom prst="rect">
            <a:avLst/>
          </a:prstGeom>
          <a:noFill/>
          <a:ln w="76200">
            <a:solidFill>
              <a:srgbClr val="D5D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552145" y="2164080"/>
            <a:ext cx="385042" cy="52322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cxnSp>
        <p:nvCxnSpPr>
          <p:cNvPr id="64" name="Straight Arrow Connector 63"/>
          <p:cNvCxnSpPr>
            <a:stCxn id="60" idx="0"/>
            <a:endCxn id="61" idx="2"/>
          </p:cNvCxnSpPr>
          <p:nvPr/>
        </p:nvCxnSpPr>
        <p:spPr bwMode="auto">
          <a:xfrm flipV="1">
            <a:off x="744666" y="4306550"/>
            <a:ext cx="0" cy="1096030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1" idx="0"/>
            <a:endCxn id="62" idx="2"/>
          </p:cNvCxnSpPr>
          <p:nvPr/>
        </p:nvCxnSpPr>
        <p:spPr bwMode="auto">
          <a:xfrm flipV="1">
            <a:off x="744666" y="2687300"/>
            <a:ext cx="0" cy="1096030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62" idx="0"/>
            <a:endCxn id="60" idx="2"/>
          </p:cNvCxnSpPr>
          <p:nvPr/>
        </p:nvCxnSpPr>
        <p:spPr bwMode="auto">
          <a:xfrm rot="16200000" flipH="1">
            <a:off x="-1136194" y="4044940"/>
            <a:ext cx="3761720" cy="12700"/>
          </a:xfrm>
          <a:prstGeom prst="bentConnector5">
            <a:avLst>
              <a:gd name="adj1" fmla="val -6077"/>
              <a:gd name="adj2" fmla="val -4692616"/>
              <a:gd name="adj3" fmla="val 106077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Parallelogram 65"/>
          <p:cNvSpPr/>
          <p:nvPr/>
        </p:nvSpPr>
        <p:spPr bwMode="auto">
          <a:xfrm>
            <a:off x="4556634" y="5656664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7" name="Parallelogram 66"/>
          <p:cNvSpPr/>
          <p:nvPr/>
        </p:nvSpPr>
        <p:spPr bwMode="auto">
          <a:xfrm>
            <a:off x="4556634" y="5246574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8" name="Parallelogram 67"/>
          <p:cNvSpPr/>
          <p:nvPr/>
        </p:nvSpPr>
        <p:spPr bwMode="auto">
          <a:xfrm>
            <a:off x="4556634" y="4836479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0" name="Parallelogram 69"/>
          <p:cNvSpPr/>
          <p:nvPr/>
        </p:nvSpPr>
        <p:spPr bwMode="auto">
          <a:xfrm>
            <a:off x="4556634" y="4426384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3" name="Parallelogram 72"/>
          <p:cNvSpPr/>
          <p:nvPr/>
        </p:nvSpPr>
        <p:spPr bwMode="auto">
          <a:xfrm>
            <a:off x="4731520" y="3950283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4" name="Parallelogram 73"/>
          <p:cNvSpPr/>
          <p:nvPr/>
        </p:nvSpPr>
        <p:spPr bwMode="auto">
          <a:xfrm>
            <a:off x="4731520" y="3540193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5" name="Parallelogram 74"/>
          <p:cNvSpPr/>
          <p:nvPr/>
        </p:nvSpPr>
        <p:spPr bwMode="auto">
          <a:xfrm>
            <a:off x="4731520" y="3130098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7" name="Parallelogram 76"/>
          <p:cNvSpPr/>
          <p:nvPr/>
        </p:nvSpPr>
        <p:spPr bwMode="auto">
          <a:xfrm>
            <a:off x="4731520" y="2720003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8" name="Parallelogram 77"/>
          <p:cNvSpPr/>
          <p:nvPr/>
        </p:nvSpPr>
        <p:spPr bwMode="auto">
          <a:xfrm>
            <a:off x="4738766" y="2312482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9" name="Parallelogram 78"/>
          <p:cNvSpPr/>
          <p:nvPr/>
        </p:nvSpPr>
        <p:spPr bwMode="auto">
          <a:xfrm>
            <a:off x="4738766" y="1902392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0" name="Parallelogram 79"/>
          <p:cNvSpPr/>
          <p:nvPr/>
        </p:nvSpPr>
        <p:spPr bwMode="auto">
          <a:xfrm>
            <a:off x="4738766" y="1492297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1" name="Parallelogram 80"/>
          <p:cNvSpPr/>
          <p:nvPr/>
        </p:nvSpPr>
        <p:spPr bwMode="auto">
          <a:xfrm>
            <a:off x="4738766" y="1082202"/>
            <a:ext cx="4267200" cy="815340"/>
          </a:xfrm>
          <a:prstGeom prst="parallelogram">
            <a:avLst>
              <a:gd name="adj" fmla="val 184615"/>
            </a:avLst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273050">
            <a:bevelT w="184150" h="196850"/>
            <a:bevelB w="190500" h="0"/>
          </a:sp3d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82640" y="2743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166 MHz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27960" y="2743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 MHz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8B8D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0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2" grpId="1"/>
      <p:bldP spid="83" grpId="0"/>
      <p:bldP spid="8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designs to Spacetime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269" y="1311639"/>
            <a:ext cx="8544393" cy="5104151"/>
          </a:xfrm>
        </p:spPr>
        <p:txBody>
          <a:bodyPr/>
          <a:lstStyle/>
          <a:p>
            <a:r>
              <a:rPr lang="en-US" sz="2000" dirty="0" smtClean="0"/>
              <a:t>Objective: “Hide the Revolution”</a:t>
            </a:r>
          </a:p>
          <a:p>
            <a:pPr lvl="1"/>
            <a:r>
              <a:rPr lang="en-US" sz="1600" dirty="0" smtClean="0"/>
              <a:t>Support traditional design methodology with RTL and SDC</a:t>
            </a:r>
          </a:p>
          <a:p>
            <a:pPr lvl="1"/>
            <a:r>
              <a:rPr lang="en-US" sz="1600" dirty="0" smtClean="0"/>
              <a:t>Automatically map the designs to Spacetime (as though to ASIC or FPGA)</a:t>
            </a:r>
          </a:p>
          <a:p>
            <a:endParaRPr lang="en-US" sz="2000" dirty="0" smtClean="0"/>
          </a:p>
          <a:p>
            <a:r>
              <a:rPr lang="en-US" sz="2000" dirty="0" smtClean="0"/>
              <a:t>Key observation: view the chip as 3-D!</a:t>
            </a:r>
          </a:p>
          <a:p>
            <a:pPr lvl="1"/>
            <a:r>
              <a:rPr lang="en-US" sz="1800" dirty="0" smtClean="0"/>
              <a:t>Do not separate spatial placement from temporal scheduling</a:t>
            </a:r>
          </a:p>
          <a:p>
            <a:pPr lvl="1"/>
            <a:r>
              <a:rPr lang="en-US" dirty="0" smtClean="0"/>
              <a:t>Do timing-driven placement in 3-D</a:t>
            </a:r>
          </a:p>
          <a:p>
            <a:endParaRPr lang="en-US" dirty="0" smtClean="0"/>
          </a:p>
          <a:p>
            <a:r>
              <a:rPr lang="en-US" dirty="0" smtClean="0"/>
              <a:t>Spacetime geometry is Minkowski – not Euclidean or Manhattan</a:t>
            </a:r>
          </a:p>
          <a:p>
            <a:pPr lvl="1"/>
            <a:r>
              <a:rPr lang="en-US" sz="1800" dirty="0" smtClean="0"/>
              <a:t>Component’s sinks must be in its </a:t>
            </a:r>
            <a:r>
              <a:rPr lang="en-US" sz="1800" i="1" dirty="0" smtClean="0"/>
              <a:t>light cone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 bwMode="auto">
          <a:xfrm rot="5400000" flipH="1" flipV="1">
            <a:off x="2318202" y="3925415"/>
            <a:ext cx="4510510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Minkowski’s</a:t>
            </a:r>
            <a:r>
              <a:rPr lang="en-US" dirty="0" smtClean="0"/>
              <a:t> </a:t>
            </a:r>
            <a:r>
              <a:rPr lang="en-US" dirty="0" err="1" smtClean="0"/>
              <a:t>spacetime</a:t>
            </a:r>
            <a:r>
              <a:rPr lang="en-US" dirty="0" smtClean="0"/>
              <a:t> in two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A96E7-800E-4743-8F29-703D9770F67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31056" y="6178552"/>
            <a:ext cx="5995284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077700" y="61069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2940" y="1623787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4493502" y="6091088"/>
            <a:ext cx="166977" cy="166977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2545461" y="4150970"/>
            <a:ext cx="4055165" cy="0"/>
          </a:xfrm>
          <a:prstGeom prst="lin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502801" y="6092413"/>
            <a:ext cx="166977" cy="166977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 flipH="1" flipV="1">
            <a:off x="3738157" y="3109354"/>
            <a:ext cx="3888190" cy="2202503"/>
          </a:xfrm>
          <a:prstGeom prst="lin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V="1">
            <a:off x="1529022" y="3118634"/>
            <a:ext cx="3888190" cy="2202503"/>
          </a:xfrm>
          <a:prstGeom prst="lin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Isosceles Triangle 20"/>
          <p:cNvSpPr/>
          <p:nvPr/>
        </p:nvSpPr>
        <p:spPr bwMode="auto">
          <a:xfrm flipV="1">
            <a:off x="2378461" y="2242656"/>
            <a:ext cx="4412991" cy="3912042"/>
          </a:xfrm>
          <a:prstGeom prst="triangle">
            <a:avLst/>
          </a:prstGeom>
          <a:solidFill>
            <a:srgbClr val="00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5414" y="2711783"/>
            <a:ext cx="2751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Causality is possible</a:t>
            </a:r>
            <a:endParaRPr lang="en-US" dirty="0"/>
          </a:p>
        </p:txBody>
      </p:sp>
      <p:grpSp>
        <p:nvGrpSpPr>
          <p:cNvPr id="2" name="Group 30"/>
          <p:cNvGrpSpPr/>
          <p:nvPr/>
        </p:nvGrpSpPr>
        <p:grpSpPr>
          <a:xfrm>
            <a:off x="4604845" y="2218802"/>
            <a:ext cx="4500438" cy="3935896"/>
            <a:chOff x="4230095" y="1963972"/>
            <a:chExt cx="4500438" cy="3935896"/>
          </a:xfrm>
        </p:grpSpPr>
        <p:sp>
          <p:nvSpPr>
            <p:cNvPr id="28" name="TextBox 27"/>
            <p:cNvSpPr txBox="1"/>
            <p:nvPr/>
          </p:nvSpPr>
          <p:spPr>
            <a:xfrm>
              <a:off x="5233283" y="3277263"/>
              <a:ext cx="2751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Causality is impossible</a:t>
              </a:r>
              <a:endParaRPr lang="en-US" sz="2400" dirty="0"/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4230095" y="1963972"/>
              <a:ext cx="4500438" cy="3935896"/>
            </a:xfrm>
            <a:prstGeom prst="parallelogram">
              <a:avLst>
                <a:gd name="adj" fmla="val 55909"/>
              </a:avLst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73927" y="2228079"/>
            <a:ext cx="4500438" cy="3935896"/>
            <a:chOff x="-300823" y="1973249"/>
            <a:chExt cx="4500438" cy="3935896"/>
          </a:xfrm>
        </p:grpSpPr>
        <p:sp>
          <p:nvSpPr>
            <p:cNvPr id="29" name="TextBox 28"/>
            <p:cNvSpPr txBox="1"/>
            <p:nvPr/>
          </p:nvSpPr>
          <p:spPr>
            <a:xfrm>
              <a:off x="408160" y="3254733"/>
              <a:ext cx="2751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Causality is impossible</a:t>
              </a:r>
              <a:endParaRPr lang="en-US" sz="2400" dirty="0"/>
            </a:p>
          </p:txBody>
        </p:sp>
        <p:sp>
          <p:nvSpPr>
            <p:cNvPr id="27" name="Parallelogram 26"/>
            <p:cNvSpPr/>
            <p:nvPr/>
          </p:nvSpPr>
          <p:spPr bwMode="auto">
            <a:xfrm flipH="1">
              <a:off x="-300823" y="1973249"/>
              <a:ext cx="4500438" cy="3935896"/>
            </a:xfrm>
            <a:prstGeom prst="parallelogram">
              <a:avLst>
                <a:gd name="adj" fmla="val 55909"/>
              </a:avLst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05972" y="1351731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 – </a:t>
            </a:r>
            <a:r>
              <a:rPr lang="en-US" sz="2800" dirty="0" err="1" smtClean="0">
                <a:latin typeface="Symbol" pitchFamily="18" charset="2"/>
              </a:rPr>
              <a:t>a|</a:t>
            </a:r>
            <a:r>
              <a:rPr lang="en-US" sz="2800" dirty="0" err="1" smtClean="0"/>
              <a:t>x</a:t>
            </a:r>
            <a:r>
              <a:rPr lang="en-US" sz="2800" dirty="0" smtClean="0"/>
              <a:t>| ≥ 0</a:t>
            </a:r>
            <a:endParaRPr lang="en-US" sz="2800" dirty="0"/>
          </a:p>
        </p:txBody>
      </p:sp>
      <p:sp>
        <p:nvSpPr>
          <p:cNvPr id="35" name="Down Arrow 34"/>
          <p:cNvSpPr/>
          <p:nvPr/>
        </p:nvSpPr>
        <p:spPr bwMode="auto">
          <a:xfrm>
            <a:off x="5724939" y="1876512"/>
            <a:ext cx="254442" cy="612251"/>
          </a:xfrm>
          <a:prstGeom prst="down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1169" y="61543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875475" y="3786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0230" y="3095469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“Speed of light”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5" idx="1"/>
            <a:endCxn id="26" idx="5"/>
          </p:cNvCxnSpPr>
          <p:nvPr/>
        </p:nvCxnSpPr>
        <p:spPr bwMode="auto">
          <a:xfrm flipH="1">
            <a:off x="5705105" y="3280135"/>
            <a:ext cx="1565125" cy="9066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2406E-6 L -2.77778E-6 -0.5949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8015E-6 L 0.2434 -0.575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8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1" grpId="2" animBg="1"/>
      <p:bldP spid="16" grpId="0" animBg="1"/>
      <p:bldP spid="16" grpId="1" animBg="1"/>
      <p:bldP spid="16" grpId="2" animBg="1"/>
      <p:bldP spid="21" grpId="0" animBg="1"/>
      <p:bldP spid="22" grpId="0"/>
      <p:bldP spid="22" grpId="1"/>
      <p:bldP spid="34" grpId="0"/>
      <p:bldP spid="35" grpId="0" animBg="1"/>
      <p:bldP spid="36" grpId="0"/>
      <p:bldP spid="37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spect="1"/>
          </p:cNvSpPr>
          <p:nvPr/>
        </p:nvSpPr>
        <p:spPr bwMode="auto">
          <a:xfrm>
            <a:off x="2671616" y="3546253"/>
            <a:ext cx="4355724" cy="4355724"/>
          </a:xfrm>
          <a:prstGeom prst="rect">
            <a:avLst/>
          </a:prstGeom>
          <a:solidFill>
            <a:srgbClr val="ADAD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Minkowski </a:t>
            </a:r>
            <a:r>
              <a:rPr lang="en-US" dirty="0" err="1" smtClean="0"/>
              <a:t>spacetime</a:t>
            </a:r>
            <a:r>
              <a:rPr lang="en-US" dirty="0" smtClean="0"/>
              <a:t> in three dimensions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675" y="6564326"/>
            <a:ext cx="2133600" cy="365125"/>
          </a:xfrm>
        </p:spPr>
        <p:txBody>
          <a:bodyPr/>
          <a:lstStyle/>
          <a:p>
            <a:pPr>
              <a:defRPr/>
            </a:pPr>
            <a:fld id="{606A96E7-800E-4743-8F29-703D9770F67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428069" y="5281099"/>
            <a:ext cx="675860" cy="6758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089343" y="4634208"/>
            <a:ext cx="1353312" cy="1353312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751015" y="3920528"/>
            <a:ext cx="2029968" cy="202996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3412687" y="3135036"/>
            <a:ext cx="2706624" cy="2706624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074359" y="2250240"/>
            <a:ext cx="3383280" cy="338328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736031" y="1243906"/>
            <a:ext cx="4059936" cy="405993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397703" y="161228"/>
            <a:ext cx="4736592" cy="4736592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059375" y="-1046054"/>
            <a:ext cx="5413248" cy="5413248"/>
          </a:xfrm>
          <a:prstGeom prst="ellipse">
            <a:avLst/>
          </a:prstGeom>
          <a:solidFill>
            <a:srgbClr val="1C1C1C"/>
          </a:solidFill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7827249" lon="4333455" rev="17155554"/>
            </a:camera>
            <a:lightRig rig="threePt" dir="t"/>
          </a:scene3d>
          <a:sp3d prstMaterial="softEdge">
            <a:bevelB h="1016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88" y="6138429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 – </a:t>
            </a:r>
            <a:r>
              <a:rPr lang="en-US" sz="2000" dirty="0" err="1" smtClean="0">
                <a:latin typeface="Symbol" pitchFamily="18" charset="2"/>
              </a:rPr>
              <a:t>a|</a:t>
            </a:r>
            <a:r>
              <a:rPr lang="en-US" sz="2000" dirty="0" err="1" smtClean="0"/>
              <a:t>x</a:t>
            </a:r>
            <a:r>
              <a:rPr lang="en-US" sz="2000" dirty="0" smtClean="0"/>
              <a:t>| - </a:t>
            </a:r>
            <a:r>
              <a:rPr lang="en-US" sz="2000" dirty="0" err="1" smtClean="0">
                <a:latin typeface="Symbol" pitchFamily="18" charset="2"/>
              </a:rPr>
              <a:t>b|</a:t>
            </a:r>
            <a:r>
              <a:rPr lang="en-US" sz="2000" dirty="0" err="1" smtClean="0"/>
              <a:t>y</a:t>
            </a:r>
            <a:r>
              <a:rPr lang="en-US" sz="2000" dirty="0" smtClean="0"/>
              <a:t>| ≥ 0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944790" y="5918727"/>
            <a:ext cx="3872285" cy="26239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41284" y="5327215"/>
            <a:ext cx="2002398" cy="58973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-400675" y="3539503"/>
            <a:ext cx="4751204" cy="25808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319418" y="60585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88572" y="49784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624704" y="106778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 bwMode="auto">
          <a:xfrm>
            <a:off x="4691269" y="5796502"/>
            <a:ext cx="135172" cy="135172"/>
          </a:xfrm>
          <a:prstGeom prst="ellipse">
            <a:avLst/>
          </a:prstGeom>
          <a:solidFill>
            <a:srgbClr val="2929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58752" y="3881559"/>
            <a:ext cx="135172" cy="135172"/>
          </a:xfrm>
          <a:prstGeom prst="ellipse">
            <a:avLst/>
          </a:prstGeom>
          <a:solidFill>
            <a:srgbClr val="DDDDDD"/>
          </a:solidFill>
          <a:ln w="19050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" name="Straight Connector 36"/>
          <p:cNvCxnSpPr>
            <a:stCxn id="34" idx="6"/>
            <a:endCxn id="35" idx="3"/>
          </p:cNvCxnSpPr>
          <p:nvPr/>
        </p:nvCxnSpPr>
        <p:spPr bwMode="auto">
          <a:xfrm flipV="1">
            <a:off x="4826441" y="3996936"/>
            <a:ext cx="2152106" cy="1867152"/>
          </a:xfrm>
          <a:prstGeom prst="line">
            <a:avLst/>
          </a:prstGeom>
          <a:noFill/>
          <a:ln w="38100" cap="flat" cmpd="dbl" algn="ctr">
            <a:solidFill>
              <a:srgbClr val="292929"/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9" name="Straight Connector 38"/>
          <p:cNvCxnSpPr>
            <a:stCxn id="35" idx="4"/>
          </p:cNvCxnSpPr>
          <p:nvPr/>
        </p:nvCxnSpPr>
        <p:spPr bwMode="auto">
          <a:xfrm rot="16200000" flipH="1">
            <a:off x="6213306" y="4829763"/>
            <a:ext cx="1644594" cy="1853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34" idx="6"/>
          </p:cNvCxnSpPr>
          <p:nvPr/>
        </p:nvCxnSpPr>
        <p:spPr bwMode="auto">
          <a:xfrm rot="10800000" flipV="1">
            <a:off x="4826442" y="5605670"/>
            <a:ext cx="2242269" cy="25841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844210" y="5303518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D(</a:t>
            </a:r>
            <a:r>
              <a:rPr lang="en-US" sz="2000" dirty="0" err="1" smtClean="0"/>
              <a:t>x,y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14377" y="44302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t</a:t>
            </a:r>
            <a:endParaRPr lang="en-US" sz="2000" dirty="0"/>
          </a:p>
        </p:txBody>
      </p:sp>
      <p:sp>
        <p:nvSpPr>
          <p:cNvPr id="27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93407E-6 L -0.08559 -4.93407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-4.93407E-6 L -0.27604 -0.2426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24265 L -0.33559 0.1408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59 0.127 L -0.24253 0.07495 L -0.05972 -0.10016 L -0.13541 -0.36664 L -0.46406 -0.21374 L -0.11441 0.07703 L -0.18837 0.20334 L -0.33298 0.13394 " pathEditMode="relative" rAng="0" ptsTypes="AAAAAAAA">
                                      <p:cBhvr>
                                        <p:cTn id="13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31" grpId="0"/>
      <p:bldP spid="32" grpId="0"/>
      <p:bldP spid="33" grpId="0"/>
      <p:bldP spid="34" grpId="0" animBg="1"/>
      <p:bldP spid="35" grpId="0" animBg="1"/>
      <p:bldP spid="35" grpId="1" animBg="1"/>
      <p:bldP spid="35" grpId="2" animBg="1"/>
      <p:bldP spid="35" grpId="3" animBg="1"/>
      <p:bldP spid="35" grpId="4" animBg="1"/>
      <p:bldP spid="43" grpId="0"/>
      <p:bldP spid="43" grpId="1"/>
      <p:bldP spid="44" grpId="0"/>
      <p:bldP spid="4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3730441" y="3778200"/>
            <a:ext cx="3522441" cy="3590478"/>
            <a:chOff x="2863782" y="3778200"/>
            <a:chExt cx="3522441" cy="359047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 bwMode="auto">
            <a:xfrm flipV="1">
              <a:off x="2863782" y="4476833"/>
              <a:ext cx="3522441" cy="2891845"/>
            </a:xfrm>
            <a:prstGeom prst="ellipse">
              <a:avLst/>
            </a:prstGeom>
            <a:solidFill>
              <a:srgbClr val="1C1C1C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 flipV="1">
              <a:off x="3099457" y="4296727"/>
              <a:ext cx="3082136" cy="2530364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 flipV="1">
              <a:off x="3319609" y="4143432"/>
              <a:ext cx="2641831" cy="2168883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 flipV="1">
              <a:off x="3539762" y="3967313"/>
              <a:ext cx="2201526" cy="180740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 flipV="1">
              <a:off x="3759914" y="3856121"/>
              <a:ext cx="1761220" cy="1445922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 flipV="1">
              <a:off x="3980067" y="3797979"/>
              <a:ext cx="1320915" cy="108444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 flipV="1">
              <a:off x="4200219" y="3778200"/>
              <a:ext cx="880610" cy="722961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 flipV="1">
              <a:off x="4420631" y="3794526"/>
              <a:ext cx="439787" cy="36105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3644306" y="917359"/>
            <a:ext cx="3066560" cy="4106248"/>
            <a:chOff x="2737892" y="1147938"/>
            <a:chExt cx="3066560" cy="4106248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3421867" y="2594673"/>
              <a:ext cx="2382585" cy="2659513"/>
            </a:xfrm>
            <a:prstGeom prst="rect">
              <a:avLst/>
            </a:prstGeom>
            <a:solidFill>
              <a:srgbClr val="ADAD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3024292" y="4043255"/>
              <a:ext cx="2118144" cy="160212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022375" y="3682091"/>
              <a:ext cx="1095314" cy="36007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1590285" y="2591372"/>
              <a:ext cx="2900985" cy="1411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367427" y="40173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x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6139" y="34930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y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7892" y="320437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4488" y="98425"/>
            <a:ext cx="7298924" cy="738188"/>
          </a:xfrm>
        </p:spPr>
        <p:txBody>
          <a:bodyPr/>
          <a:lstStyle/>
          <a:p>
            <a:r>
              <a:rPr lang="en-US" dirty="0" smtClean="0"/>
              <a:t>Minkowski </a:t>
            </a:r>
            <a:r>
              <a:rPr lang="en-US" dirty="0" err="1" smtClean="0"/>
              <a:t>spacetime</a:t>
            </a:r>
            <a:r>
              <a:rPr lang="en-US" dirty="0" smtClean="0"/>
              <a:t> in three dimensions, cont.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675" y="6564326"/>
            <a:ext cx="2133600" cy="365125"/>
          </a:xfrm>
        </p:spPr>
        <p:txBody>
          <a:bodyPr/>
          <a:lstStyle/>
          <a:p>
            <a:pPr>
              <a:defRPr/>
            </a:pPr>
            <a:fld id="{606A96E7-800E-4743-8F29-703D9770F67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6" name="Group 26"/>
          <p:cNvGrpSpPr/>
          <p:nvPr/>
        </p:nvGrpSpPr>
        <p:grpSpPr>
          <a:xfrm>
            <a:off x="3729116" y="-15902"/>
            <a:ext cx="3522441" cy="3757449"/>
            <a:chOff x="2059375" y="-1046054"/>
            <a:chExt cx="5413248" cy="703357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451923" y="5281099"/>
              <a:ext cx="675860" cy="67586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4113197" y="4634208"/>
              <a:ext cx="1353312" cy="1353312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774869" y="3920528"/>
              <a:ext cx="2029968" cy="202996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3436541" y="3135036"/>
              <a:ext cx="2706624" cy="2706624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098213" y="2250240"/>
              <a:ext cx="3383280" cy="338328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759885" y="1243906"/>
              <a:ext cx="4059936" cy="4059936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2421557" y="161228"/>
              <a:ext cx="4736592" cy="4736592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059375" y="-1046054"/>
              <a:ext cx="5413248" cy="5413248"/>
            </a:xfrm>
            <a:prstGeom prst="ellipse">
              <a:avLst/>
            </a:prstGeom>
            <a:solidFill>
              <a:srgbClr val="1C1C1C"/>
            </a:solidFill>
            <a:ln w="9525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17827249" lon="4333455" rev="17155554"/>
              </a:camera>
              <a:lightRig rig="threePt" dir="t"/>
            </a:scene3d>
            <a:sp3d prstMaterial="softEdge">
              <a:bevelB h="1016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5438659" y="3705309"/>
            <a:ext cx="135172" cy="135172"/>
          </a:xfrm>
          <a:prstGeom prst="ellipse">
            <a:avLst/>
          </a:prstGeom>
          <a:solidFill>
            <a:srgbClr val="2929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2" name="Picture 2" descr="Tabula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16" y="2432720"/>
            <a:ext cx="3465647" cy="272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Spacetime cones live on a torus</a:t>
            </a:r>
            <a:endParaRPr lang="en-US" dirty="0"/>
          </a:p>
        </p:txBody>
      </p:sp>
      <p:grpSp>
        <p:nvGrpSpPr>
          <p:cNvPr id="2" name="Group 63"/>
          <p:cNvGrpSpPr/>
          <p:nvPr/>
        </p:nvGrpSpPr>
        <p:grpSpPr>
          <a:xfrm>
            <a:off x="3440408" y="4386571"/>
            <a:ext cx="1077976" cy="2085119"/>
            <a:chOff x="3177156" y="4716855"/>
            <a:chExt cx="1077976" cy="2085119"/>
          </a:xfrm>
        </p:grpSpPr>
        <p:grpSp>
          <p:nvGrpSpPr>
            <p:cNvPr id="3" name="Group 62"/>
            <p:cNvGrpSpPr/>
            <p:nvPr/>
          </p:nvGrpSpPr>
          <p:grpSpPr>
            <a:xfrm>
              <a:off x="3336205" y="4716855"/>
              <a:ext cx="918927" cy="1738265"/>
              <a:chOff x="3336205" y="4716855"/>
              <a:chExt cx="918927" cy="1738265"/>
            </a:xfrm>
          </p:grpSpPr>
          <p:sp>
            <p:nvSpPr>
              <p:cNvPr id="58" name="Freeform 57"/>
              <p:cNvSpPr/>
              <p:nvPr/>
            </p:nvSpPr>
            <p:spPr bwMode="auto">
              <a:xfrm>
                <a:off x="3444847" y="4739488"/>
                <a:ext cx="810285" cy="1702052"/>
              </a:xfrm>
              <a:custGeom>
                <a:avLst/>
                <a:gdLst>
                  <a:gd name="connsiteX0" fmla="*/ 0 w 810285"/>
                  <a:gd name="connsiteY0" fmla="*/ 1702052 h 1702052"/>
                  <a:gd name="connsiteX1" fmla="*/ 0 w 810285"/>
                  <a:gd name="connsiteY1" fmla="*/ 434567 h 1702052"/>
                  <a:gd name="connsiteX2" fmla="*/ 769544 w 810285"/>
                  <a:gd name="connsiteY2" fmla="*/ 0 h 1702052"/>
                  <a:gd name="connsiteX3" fmla="*/ 810285 w 810285"/>
                  <a:gd name="connsiteY3" fmla="*/ 1113576 h 1702052"/>
                  <a:gd name="connsiteX4" fmla="*/ 0 w 810285"/>
                  <a:gd name="connsiteY4" fmla="*/ 1702052 h 17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285" h="1702052">
                    <a:moveTo>
                      <a:pt x="0" y="1702052"/>
                    </a:moveTo>
                    <a:lnTo>
                      <a:pt x="0" y="434567"/>
                    </a:lnTo>
                    <a:lnTo>
                      <a:pt x="769544" y="0"/>
                    </a:lnTo>
                    <a:lnTo>
                      <a:pt x="810285" y="1113576"/>
                    </a:lnTo>
                    <a:lnTo>
                      <a:pt x="0" y="1702052"/>
                    </a:lnTo>
                    <a:close/>
                  </a:path>
                </a:pathLst>
              </a:custGeom>
              <a:blipFill>
                <a:blip r:embed="rId2" cstate="print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3336205" y="4716855"/>
                <a:ext cx="869133" cy="452673"/>
              </a:xfrm>
              <a:custGeom>
                <a:avLst/>
                <a:gdLst>
                  <a:gd name="connsiteX0" fmla="*/ 869133 w 869133"/>
                  <a:gd name="connsiteY0" fmla="*/ 31687 h 452673"/>
                  <a:gd name="connsiteX1" fmla="*/ 104115 w 869133"/>
                  <a:gd name="connsiteY1" fmla="*/ 452673 h 452673"/>
                  <a:gd name="connsiteX2" fmla="*/ 0 w 869133"/>
                  <a:gd name="connsiteY2" fmla="*/ 430039 h 452673"/>
                  <a:gd name="connsiteX3" fmla="*/ 814812 w 869133"/>
                  <a:gd name="connsiteY3" fmla="*/ 0 h 452673"/>
                  <a:gd name="connsiteX4" fmla="*/ 869133 w 869133"/>
                  <a:gd name="connsiteY4" fmla="*/ 31687 h 45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133" h="452673">
                    <a:moveTo>
                      <a:pt x="869133" y="31687"/>
                    </a:moveTo>
                    <a:lnTo>
                      <a:pt x="104115" y="452673"/>
                    </a:lnTo>
                    <a:lnTo>
                      <a:pt x="0" y="430039"/>
                    </a:lnTo>
                    <a:lnTo>
                      <a:pt x="814812" y="0"/>
                    </a:lnTo>
                    <a:lnTo>
                      <a:pt x="869133" y="31687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3349786" y="5142368"/>
                <a:ext cx="90534" cy="1312752"/>
              </a:xfrm>
              <a:custGeom>
                <a:avLst/>
                <a:gdLst>
                  <a:gd name="connsiteX0" fmla="*/ 0 w 90534"/>
                  <a:gd name="connsiteY0" fmla="*/ 1285592 h 1312752"/>
                  <a:gd name="connsiteX1" fmla="*/ 86008 w 90534"/>
                  <a:gd name="connsiteY1" fmla="*/ 1312752 h 1312752"/>
                  <a:gd name="connsiteX2" fmla="*/ 90534 w 90534"/>
                  <a:gd name="connsiteY2" fmla="*/ 22633 h 1312752"/>
                  <a:gd name="connsiteX3" fmla="*/ 0 w 90534"/>
                  <a:gd name="connsiteY3" fmla="*/ 0 h 1312752"/>
                  <a:gd name="connsiteX4" fmla="*/ 0 w 90534"/>
                  <a:gd name="connsiteY4" fmla="*/ 1285592 h 131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34" h="1312752">
                    <a:moveTo>
                      <a:pt x="0" y="1285592"/>
                    </a:moveTo>
                    <a:lnTo>
                      <a:pt x="86008" y="1312752"/>
                    </a:lnTo>
                    <a:cubicBezTo>
                      <a:pt x="87517" y="882712"/>
                      <a:pt x="89025" y="452673"/>
                      <a:pt x="90534" y="22633"/>
                    </a:cubicBezTo>
                    <a:lnTo>
                      <a:pt x="0" y="0"/>
                    </a:lnTo>
                    <a:lnTo>
                      <a:pt x="0" y="1285592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8685" name="Text Box 77"/>
            <p:cNvSpPr txBox="1">
              <a:spLocks noChangeArrowheads="1"/>
            </p:cNvSpPr>
            <p:nvPr/>
          </p:nvSpPr>
          <p:spPr bwMode="auto">
            <a:xfrm>
              <a:off x="3177156" y="6401864"/>
              <a:ext cx="327334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1955357" y="1771832"/>
            <a:ext cx="1716571" cy="1391354"/>
            <a:chOff x="1931504" y="2185284"/>
            <a:chExt cx="1716571" cy="139135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324100" y="2252663"/>
              <a:ext cx="1323975" cy="1323975"/>
              <a:chOff x="1464" y="1419"/>
              <a:chExt cx="834" cy="834"/>
            </a:xfrm>
          </p:grpSpPr>
          <p:sp>
            <p:nvSpPr>
              <p:cNvPr id="68615" name="Freeform 7" descr="Bouquet"/>
              <p:cNvSpPr>
                <a:spLocks/>
              </p:cNvSpPr>
              <p:nvPr/>
            </p:nvSpPr>
            <p:spPr bwMode="auto">
              <a:xfrm>
                <a:off x="1515" y="1419"/>
                <a:ext cx="783" cy="78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09" y="0"/>
                  </a:cxn>
                  <a:cxn ang="0">
                    <a:pos x="768" y="210"/>
                  </a:cxn>
                  <a:cxn ang="0">
                    <a:pos x="783" y="702"/>
                  </a:cxn>
                  <a:cxn ang="0">
                    <a:pos x="486" y="789"/>
                  </a:cxn>
                  <a:cxn ang="0">
                    <a:pos x="0" y="72"/>
                  </a:cxn>
                </a:cxnLst>
                <a:rect l="0" t="0" r="r" b="b"/>
                <a:pathLst>
                  <a:path w="783" h="789">
                    <a:moveTo>
                      <a:pt x="0" y="72"/>
                    </a:moveTo>
                    <a:lnTo>
                      <a:pt x="609" y="0"/>
                    </a:lnTo>
                    <a:lnTo>
                      <a:pt x="768" y="210"/>
                    </a:lnTo>
                    <a:lnTo>
                      <a:pt x="783" y="702"/>
                    </a:lnTo>
                    <a:lnTo>
                      <a:pt x="486" y="789"/>
                    </a:lnTo>
                    <a:lnTo>
                      <a:pt x="0" y="72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16" name="Freeform 8"/>
              <p:cNvSpPr>
                <a:spLocks/>
              </p:cNvSpPr>
              <p:nvPr/>
            </p:nvSpPr>
            <p:spPr bwMode="auto">
              <a:xfrm>
                <a:off x="1464" y="1491"/>
                <a:ext cx="816" cy="759"/>
              </a:xfrm>
              <a:custGeom>
                <a:avLst/>
                <a:gdLst/>
                <a:ahLst/>
                <a:cxnLst>
                  <a:cxn ang="0">
                    <a:pos x="744" y="699"/>
                  </a:cxn>
                  <a:cxn ang="0">
                    <a:pos x="501" y="759"/>
                  </a:cxn>
                  <a:cxn ang="0">
                    <a:pos x="0" y="42"/>
                  </a:cxn>
                  <a:cxn ang="0">
                    <a:pos x="42" y="0"/>
                  </a:cxn>
                  <a:cxn ang="0">
                    <a:pos x="540" y="720"/>
                  </a:cxn>
                  <a:cxn ang="0">
                    <a:pos x="816" y="636"/>
                  </a:cxn>
                  <a:cxn ang="0">
                    <a:pos x="765" y="666"/>
                  </a:cxn>
                  <a:cxn ang="0">
                    <a:pos x="744" y="699"/>
                  </a:cxn>
                </a:cxnLst>
                <a:rect l="0" t="0" r="r" b="b"/>
                <a:pathLst>
                  <a:path w="816" h="759">
                    <a:moveTo>
                      <a:pt x="744" y="699"/>
                    </a:moveTo>
                    <a:lnTo>
                      <a:pt x="501" y="759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540" y="720"/>
                    </a:lnTo>
                    <a:lnTo>
                      <a:pt x="816" y="636"/>
                    </a:lnTo>
                    <a:lnTo>
                      <a:pt x="765" y="666"/>
                    </a:lnTo>
                    <a:lnTo>
                      <a:pt x="744" y="699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17" name="Line 9"/>
              <p:cNvSpPr>
                <a:spLocks noChangeShapeType="1"/>
              </p:cNvSpPr>
              <p:nvPr/>
            </p:nvSpPr>
            <p:spPr bwMode="auto">
              <a:xfrm flipH="1">
                <a:off x="1974" y="2208"/>
                <a:ext cx="3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</p:grpSp>
        <p:sp>
          <p:nvSpPr>
            <p:cNvPr id="68682" name="Text Box 74"/>
            <p:cNvSpPr txBox="1">
              <a:spLocks noChangeArrowheads="1"/>
            </p:cNvSpPr>
            <p:nvPr/>
          </p:nvSpPr>
          <p:spPr bwMode="auto">
            <a:xfrm>
              <a:off x="1931504" y="2185284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2066679" y="4139498"/>
            <a:ext cx="1581438" cy="1096346"/>
            <a:chOff x="2042825" y="4552950"/>
            <a:chExt cx="1581438" cy="1096346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447925" y="4552950"/>
              <a:ext cx="1176338" cy="885825"/>
              <a:chOff x="1542" y="2868"/>
              <a:chExt cx="741" cy="558"/>
            </a:xfrm>
          </p:grpSpPr>
          <p:sp>
            <p:nvSpPr>
              <p:cNvPr id="68643" name="Freeform 35" descr="Bouquet"/>
              <p:cNvSpPr>
                <a:spLocks/>
              </p:cNvSpPr>
              <p:nvPr/>
            </p:nvSpPr>
            <p:spPr bwMode="auto">
              <a:xfrm>
                <a:off x="1584" y="2925"/>
                <a:ext cx="699" cy="501"/>
              </a:xfrm>
              <a:custGeom>
                <a:avLst/>
                <a:gdLst/>
                <a:ahLst/>
                <a:cxnLst>
                  <a:cxn ang="0">
                    <a:pos x="699" y="90"/>
                  </a:cxn>
                  <a:cxn ang="0">
                    <a:pos x="651" y="39"/>
                  </a:cxn>
                  <a:cxn ang="0">
                    <a:pos x="633" y="0"/>
                  </a:cxn>
                  <a:cxn ang="0">
                    <a:pos x="405" y="99"/>
                  </a:cxn>
                  <a:cxn ang="0">
                    <a:pos x="0" y="501"/>
                  </a:cxn>
                  <a:cxn ang="0">
                    <a:pos x="549" y="231"/>
                  </a:cxn>
                  <a:cxn ang="0">
                    <a:pos x="699" y="90"/>
                  </a:cxn>
                </a:cxnLst>
                <a:rect l="0" t="0" r="r" b="b"/>
                <a:pathLst>
                  <a:path w="699" h="501">
                    <a:moveTo>
                      <a:pt x="699" y="90"/>
                    </a:moveTo>
                    <a:lnTo>
                      <a:pt x="651" y="39"/>
                    </a:lnTo>
                    <a:lnTo>
                      <a:pt x="633" y="0"/>
                    </a:lnTo>
                    <a:lnTo>
                      <a:pt x="405" y="99"/>
                    </a:lnTo>
                    <a:lnTo>
                      <a:pt x="0" y="501"/>
                    </a:lnTo>
                    <a:lnTo>
                      <a:pt x="549" y="231"/>
                    </a:lnTo>
                    <a:lnTo>
                      <a:pt x="699" y="90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44" name="Freeform 36"/>
              <p:cNvSpPr>
                <a:spLocks/>
              </p:cNvSpPr>
              <p:nvPr/>
            </p:nvSpPr>
            <p:spPr bwMode="auto">
              <a:xfrm>
                <a:off x="1542" y="2868"/>
                <a:ext cx="669" cy="558"/>
              </a:xfrm>
              <a:custGeom>
                <a:avLst/>
                <a:gdLst/>
                <a:ahLst/>
                <a:cxnLst>
                  <a:cxn ang="0">
                    <a:pos x="669" y="54"/>
                  </a:cxn>
                  <a:cxn ang="0">
                    <a:pos x="654" y="36"/>
                  </a:cxn>
                  <a:cxn ang="0">
                    <a:pos x="642" y="0"/>
                  </a:cxn>
                  <a:cxn ang="0">
                    <a:pos x="414" y="99"/>
                  </a:cxn>
                  <a:cxn ang="0">
                    <a:pos x="0" y="513"/>
                  </a:cxn>
                  <a:cxn ang="0">
                    <a:pos x="42" y="558"/>
                  </a:cxn>
                  <a:cxn ang="0">
                    <a:pos x="450" y="153"/>
                  </a:cxn>
                  <a:cxn ang="0">
                    <a:pos x="669" y="54"/>
                  </a:cxn>
                </a:cxnLst>
                <a:rect l="0" t="0" r="r" b="b"/>
                <a:pathLst>
                  <a:path w="669" h="558">
                    <a:moveTo>
                      <a:pt x="669" y="54"/>
                    </a:moveTo>
                    <a:lnTo>
                      <a:pt x="654" y="36"/>
                    </a:lnTo>
                    <a:lnTo>
                      <a:pt x="642" y="0"/>
                    </a:lnTo>
                    <a:lnTo>
                      <a:pt x="414" y="99"/>
                    </a:lnTo>
                    <a:lnTo>
                      <a:pt x="0" y="513"/>
                    </a:lnTo>
                    <a:lnTo>
                      <a:pt x="42" y="558"/>
                    </a:lnTo>
                    <a:lnTo>
                      <a:pt x="450" y="153"/>
                    </a:lnTo>
                    <a:lnTo>
                      <a:pt x="669" y="54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45" name="Line 37"/>
              <p:cNvSpPr>
                <a:spLocks noChangeShapeType="1"/>
              </p:cNvSpPr>
              <p:nvPr/>
            </p:nvSpPr>
            <p:spPr bwMode="auto">
              <a:xfrm>
                <a:off x="1951" y="2971"/>
                <a:ext cx="39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</p:grpSp>
        <p:sp>
          <p:nvSpPr>
            <p:cNvPr id="68684" name="Text Box 76"/>
            <p:cNvSpPr txBox="1">
              <a:spLocks noChangeArrowheads="1"/>
            </p:cNvSpPr>
            <p:nvPr/>
          </p:nvSpPr>
          <p:spPr bwMode="auto">
            <a:xfrm>
              <a:off x="2042825" y="5249186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</p:grp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026798" y="4187687"/>
            <a:ext cx="658368" cy="65836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55901" lon="18447214" rev="19352733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3142211" y="2754660"/>
            <a:ext cx="1868994" cy="186899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00000" rev="0"/>
            </a:camera>
            <a:lightRig rig="threePt" dir="t"/>
          </a:scene3d>
          <a:sp3d extrusionH="190500"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8" name="Group 49"/>
          <p:cNvGrpSpPr/>
          <p:nvPr/>
        </p:nvGrpSpPr>
        <p:grpSpPr>
          <a:xfrm>
            <a:off x="4202099" y="1915625"/>
            <a:ext cx="2323277" cy="1557123"/>
            <a:chOff x="4210050" y="2329077"/>
            <a:chExt cx="2323277" cy="1557123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210050" y="2524125"/>
              <a:ext cx="1938338" cy="1362075"/>
              <a:chOff x="2652" y="1590"/>
              <a:chExt cx="1221" cy="858"/>
            </a:xfrm>
          </p:grpSpPr>
          <p:sp>
            <p:nvSpPr>
              <p:cNvPr id="68623" name="Freeform 15" descr="Bouquet"/>
              <p:cNvSpPr>
                <a:spLocks/>
              </p:cNvSpPr>
              <p:nvPr/>
            </p:nvSpPr>
            <p:spPr bwMode="auto">
              <a:xfrm>
                <a:off x="2688" y="1647"/>
                <a:ext cx="1185" cy="801"/>
              </a:xfrm>
              <a:custGeom>
                <a:avLst/>
                <a:gdLst/>
                <a:ahLst/>
                <a:cxnLst>
                  <a:cxn ang="0">
                    <a:pos x="0" y="801"/>
                  </a:cxn>
                  <a:cxn ang="0">
                    <a:pos x="684" y="132"/>
                  </a:cxn>
                  <a:cxn ang="0">
                    <a:pos x="1185" y="0"/>
                  </a:cxn>
                  <a:cxn ang="0">
                    <a:pos x="543" y="591"/>
                  </a:cxn>
                  <a:cxn ang="0">
                    <a:pos x="0" y="801"/>
                  </a:cxn>
                </a:cxnLst>
                <a:rect l="0" t="0" r="r" b="b"/>
                <a:pathLst>
                  <a:path w="1185" h="801">
                    <a:moveTo>
                      <a:pt x="0" y="801"/>
                    </a:moveTo>
                    <a:lnTo>
                      <a:pt x="684" y="132"/>
                    </a:lnTo>
                    <a:lnTo>
                      <a:pt x="1185" y="0"/>
                    </a:lnTo>
                    <a:lnTo>
                      <a:pt x="543" y="591"/>
                    </a:lnTo>
                    <a:lnTo>
                      <a:pt x="0" y="801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24" name="Freeform 16"/>
              <p:cNvSpPr>
                <a:spLocks/>
              </p:cNvSpPr>
              <p:nvPr/>
            </p:nvSpPr>
            <p:spPr bwMode="auto">
              <a:xfrm>
                <a:off x="2652" y="1590"/>
                <a:ext cx="1218" cy="849"/>
              </a:xfrm>
              <a:custGeom>
                <a:avLst/>
                <a:gdLst/>
                <a:ahLst/>
                <a:cxnLst>
                  <a:cxn ang="0">
                    <a:pos x="1218" y="54"/>
                  </a:cxn>
                  <a:cxn ang="0">
                    <a:pos x="1173" y="0"/>
                  </a:cxn>
                  <a:cxn ang="0">
                    <a:pos x="669" y="126"/>
                  </a:cxn>
                  <a:cxn ang="0">
                    <a:pos x="0" y="795"/>
                  </a:cxn>
                  <a:cxn ang="0">
                    <a:pos x="42" y="849"/>
                  </a:cxn>
                  <a:cxn ang="0">
                    <a:pos x="720" y="189"/>
                  </a:cxn>
                  <a:cxn ang="0">
                    <a:pos x="1218" y="54"/>
                  </a:cxn>
                </a:cxnLst>
                <a:rect l="0" t="0" r="r" b="b"/>
                <a:pathLst>
                  <a:path w="1218" h="849">
                    <a:moveTo>
                      <a:pt x="1218" y="54"/>
                    </a:moveTo>
                    <a:lnTo>
                      <a:pt x="1173" y="0"/>
                    </a:lnTo>
                    <a:lnTo>
                      <a:pt x="669" y="126"/>
                    </a:lnTo>
                    <a:lnTo>
                      <a:pt x="0" y="795"/>
                    </a:lnTo>
                    <a:lnTo>
                      <a:pt x="42" y="849"/>
                    </a:lnTo>
                    <a:lnTo>
                      <a:pt x="720" y="189"/>
                    </a:lnTo>
                    <a:lnTo>
                      <a:pt x="1218" y="54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25" name="Line 17"/>
              <p:cNvSpPr>
                <a:spLocks noChangeShapeType="1"/>
              </p:cNvSpPr>
              <p:nvPr/>
            </p:nvSpPr>
            <p:spPr bwMode="auto">
              <a:xfrm flipH="1" flipV="1">
                <a:off x="3321" y="1716"/>
                <a:ext cx="54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</p:grpSp>
        <p:sp>
          <p:nvSpPr>
            <p:cNvPr id="68680" name="Text Box 72"/>
            <p:cNvSpPr txBox="1">
              <a:spLocks noChangeArrowheads="1"/>
            </p:cNvSpPr>
            <p:nvPr/>
          </p:nvSpPr>
          <p:spPr bwMode="auto">
            <a:xfrm>
              <a:off x="6205993" y="2329077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4363904" y="3507376"/>
            <a:ext cx="2547393" cy="928688"/>
            <a:chOff x="4443414" y="4095750"/>
            <a:chExt cx="2547393" cy="928688"/>
          </a:xfrm>
        </p:grpSpPr>
        <p:grpSp>
          <p:nvGrpSpPr>
            <p:cNvPr id="11" name="Group 47"/>
            <p:cNvGrpSpPr/>
            <p:nvPr/>
          </p:nvGrpSpPr>
          <p:grpSpPr>
            <a:xfrm>
              <a:off x="4443414" y="4095750"/>
              <a:ext cx="2185986" cy="928688"/>
              <a:chOff x="4443414" y="4095750"/>
              <a:chExt cx="2185986" cy="928688"/>
            </a:xfrm>
          </p:grpSpPr>
          <p:sp>
            <p:nvSpPr>
              <p:cNvPr id="68627" name="Freeform 19" descr="Bouquet"/>
              <p:cNvSpPr>
                <a:spLocks/>
              </p:cNvSpPr>
              <p:nvPr/>
            </p:nvSpPr>
            <p:spPr bwMode="auto">
              <a:xfrm>
                <a:off x="4452938" y="4095750"/>
                <a:ext cx="2176462" cy="804863"/>
              </a:xfrm>
              <a:custGeom>
                <a:avLst/>
                <a:gdLst/>
                <a:ahLst/>
                <a:cxnLst>
                  <a:cxn ang="0">
                    <a:pos x="27" y="252"/>
                  </a:cxn>
                  <a:cxn ang="0">
                    <a:pos x="513" y="0"/>
                  </a:cxn>
                  <a:cxn ang="0">
                    <a:pos x="1371" y="180"/>
                  </a:cxn>
                  <a:cxn ang="0">
                    <a:pos x="945" y="507"/>
                  </a:cxn>
                  <a:cxn ang="0">
                    <a:pos x="0" y="276"/>
                  </a:cxn>
                  <a:cxn ang="0">
                    <a:pos x="27" y="252"/>
                  </a:cxn>
                </a:cxnLst>
                <a:rect l="0" t="0" r="r" b="b"/>
                <a:pathLst>
                  <a:path w="1371" h="507">
                    <a:moveTo>
                      <a:pt x="27" y="252"/>
                    </a:moveTo>
                    <a:lnTo>
                      <a:pt x="513" y="0"/>
                    </a:lnTo>
                    <a:lnTo>
                      <a:pt x="1371" y="180"/>
                    </a:lnTo>
                    <a:lnTo>
                      <a:pt x="945" y="507"/>
                    </a:lnTo>
                    <a:lnTo>
                      <a:pt x="0" y="276"/>
                    </a:lnTo>
                    <a:lnTo>
                      <a:pt x="27" y="252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4443414" y="4533900"/>
                <a:ext cx="1504950" cy="490538"/>
              </a:xfrm>
              <a:custGeom>
                <a:avLst/>
                <a:gdLst>
                  <a:gd name="connsiteX0" fmla="*/ 7143 w 1512093"/>
                  <a:gd name="connsiteY0" fmla="*/ 0 h 490538"/>
                  <a:gd name="connsiteX1" fmla="*/ 1512093 w 1512093"/>
                  <a:gd name="connsiteY1" fmla="*/ 366713 h 490538"/>
                  <a:gd name="connsiteX2" fmla="*/ 1512093 w 1512093"/>
                  <a:gd name="connsiteY2" fmla="*/ 490538 h 490538"/>
                  <a:gd name="connsiteX3" fmla="*/ 0 w 1512093"/>
                  <a:gd name="connsiteY3" fmla="*/ 90488 h 490538"/>
                  <a:gd name="connsiteX4" fmla="*/ 7143 w 1512093"/>
                  <a:gd name="connsiteY4" fmla="*/ 0 h 49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093" h="490538">
                    <a:moveTo>
                      <a:pt x="7143" y="0"/>
                    </a:moveTo>
                    <a:lnTo>
                      <a:pt x="1512093" y="366713"/>
                    </a:lnTo>
                    <a:lnTo>
                      <a:pt x="1512093" y="490538"/>
                    </a:lnTo>
                    <a:lnTo>
                      <a:pt x="0" y="90488"/>
                    </a:lnTo>
                    <a:lnTo>
                      <a:pt x="714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5950744" y="4376738"/>
                <a:ext cx="676275" cy="647700"/>
              </a:xfrm>
              <a:custGeom>
                <a:avLst/>
                <a:gdLst>
                  <a:gd name="connsiteX0" fmla="*/ 0 w 676275"/>
                  <a:gd name="connsiteY0" fmla="*/ 647700 h 647700"/>
                  <a:gd name="connsiteX1" fmla="*/ 2381 w 676275"/>
                  <a:gd name="connsiteY1" fmla="*/ 516731 h 647700"/>
                  <a:gd name="connsiteX2" fmla="*/ 676275 w 676275"/>
                  <a:gd name="connsiteY2" fmla="*/ 0 h 647700"/>
                  <a:gd name="connsiteX3" fmla="*/ 673894 w 676275"/>
                  <a:gd name="connsiteY3" fmla="*/ 140493 h 647700"/>
                  <a:gd name="connsiteX4" fmla="*/ 0 w 676275"/>
                  <a:gd name="connsiteY4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275" h="647700">
                    <a:moveTo>
                      <a:pt x="0" y="647700"/>
                    </a:moveTo>
                    <a:cubicBezTo>
                      <a:pt x="794" y="604044"/>
                      <a:pt x="1587" y="560387"/>
                      <a:pt x="2381" y="516731"/>
                    </a:cubicBezTo>
                    <a:lnTo>
                      <a:pt x="676275" y="0"/>
                    </a:lnTo>
                    <a:cubicBezTo>
                      <a:pt x="675481" y="46831"/>
                      <a:pt x="674688" y="93662"/>
                      <a:pt x="673894" y="140493"/>
                    </a:cubicBezTo>
                    <a:lnTo>
                      <a:pt x="0" y="64770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8679" name="Text Box 71"/>
            <p:cNvSpPr txBox="1">
              <a:spLocks noChangeArrowheads="1"/>
            </p:cNvSpPr>
            <p:nvPr/>
          </p:nvSpPr>
          <p:spPr bwMode="auto">
            <a:xfrm>
              <a:off x="6663473" y="4227445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</p:grpSp>
      <p:grpSp>
        <p:nvGrpSpPr>
          <p:cNvPr id="12" name="Group 52"/>
          <p:cNvGrpSpPr/>
          <p:nvPr/>
        </p:nvGrpSpPr>
        <p:grpSpPr>
          <a:xfrm>
            <a:off x="1606164" y="3169603"/>
            <a:ext cx="1791114" cy="614363"/>
            <a:chOff x="1590261" y="3543300"/>
            <a:chExt cx="1791114" cy="614363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981200" y="3543300"/>
              <a:ext cx="1400175" cy="614363"/>
              <a:chOff x="1248" y="2232"/>
              <a:chExt cx="882" cy="387"/>
            </a:xfrm>
          </p:grpSpPr>
          <p:sp>
            <p:nvSpPr>
              <p:cNvPr id="68619" name="Freeform 11" descr="Bouquet"/>
              <p:cNvSpPr>
                <a:spLocks/>
              </p:cNvSpPr>
              <p:nvPr/>
            </p:nvSpPr>
            <p:spPr bwMode="auto">
              <a:xfrm>
                <a:off x="1251" y="2232"/>
                <a:ext cx="879" cy="315"/>
              </a:xfrm>
              <a:custGeom>
                <a:avLst/>
                <a:gdLst/>
                <a:ahLst/>
                <a:cxnLst>
                  <a:cxn ang="0">
                    <a:pos x="837" y="237"/>
                  </a:cxn>
                  <a:cxn ang="0">
                    <a:pos x="606" y="315"/>
                  </a:cxn>
                  <a:cxn ang="0">
                    <a:pos x="0" y="180"/>
                  </a:cxn>
                  <a:cxn ang="0">
                    <a:pos x="597" y="0"/>
                  </a:cxn>
                  <a:cxn ang="0">
                    <a:pos x="879" y="60"/>
                  </a:cxn>
                  <a:cxn ang="0">
                    <a:pos x="858" y="117"/>
                  </a:cxn>
                  <a:cxn ang="0">
                    <a:pos x="849" y="162"/>
                  </a:cxn>
                  <a:cxn ang="0">
                    <a:pos x="843" y="204"/>
                  </a:cxn>
                  <a:cxn ang="0">
                    <a:pos x="837" y="237"/>
                  </a:cxn>
                </a:cxnLst>
                <a:rect l="0" t="0" r="r" b="b"/>
                <a:pathLst>
                  <a:path w="879" h="315">
                    <a:moveTo>
                      <a:pt x="837" y="237"/>
                    </a:moveTo>
                    <a:lnTo>
                      <a:pt x="606" y="315"/>
                    </a:lnTo>
                    <a:lnTo>
                      <a:pt x="0" y="180"/>
                    </a:lnTo>
                    <a:lnTo>
                      <a:pt x="597" y="0"/>
                    </a:lnTo>
                    <a:lnTo>
                      <a:pt x="879" y="60"/>
                    </a:lnTo>
                    <a:lnTo>
                      <a:pt x="858" y="117"/>
                    </a:lnTo>
                    <a:lnTo>
                      <a:pt x="849" y="162"/>
                    </a:lnTo>
                    <a:lnTo>
                      <a:pt x="843" y="204"/>
                    </a:lnTo>
                    <a:lnTo>
                      <a:pt x="837" y="237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20" name="Freeform 12"/>
              <p:cNvSpPr>
                <a:spLocks/>
              </p:cNvSpPr>
              <p:nvPr/>
            </p:nvSpPr>
            <p:spPr bwMode="auto">
              <a:xfrm>
                <a:off x="1248" y="2415"/>
                <a:ext cx="843" cy="201"/>
              </a:xfrm>
              <a:custGeom>
                <a:avLst/>
                <a:gdLst/>
                <a:ahLst/>
                <a:cxnLst>
                  <a:cxn ang="0">
                    <a:pos x="840" y="123"/>
                  </a:cxn>
                  <a:cxn ang="0">
                    <a:pos x="603" y="201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609" y="132"/>
                  </a:cxn>
                  <a:cxn ang="0">
                    <a:pos x="843" y="57"/>
                  </a:cxn>
                  <a:cxn ang="0">
                    <a:pos x="840" y="90"/>
                  </a:cxn>
                  <a:cxn ang="0">
                    <a:pos x="840" y="123"/>
                  </a:cxn>
                </a:cxnLst>
                <a:rect l="0" t="0" r="r" b="b"/>
                <a:pathLst>
                  <a:path w="843" h="201">
                    <a:moveTo>
                      <a:pt x="840" y="123"/>
                    </a:moveTo>
                    <a:lnTo>
                      <a:pt x="603" y="201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609" y="132"/>
                    </a:lnTo>
                    <a:lnTo>
                      <a:pt x="843" y="57"/>
                    </a:lnTo>
                    <a:lnTo>
                      <a:pt x="840" y="90"/>
                    </a:lnTo>
                    <a:lnTo>
                      <a:pt x="840" y="123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21" name="Line 13"/>
              <p:cNvSpPr>
                <a:spLocks noChangeShapeType="1"/>
              </p:cNvSpPr>
              <p:nvPr/>
            </p:nvSpPr>
            <p:spPr bwMode="auto">
              <a:xfrm flipH="1">
                <a:off x="1851" y="2550"/>
                <a:ext cx="3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</p:grpSp>
        <p:sp>
          <p:nvSpPr>
            <p:cNvPr id="68683" name="Text Box 75"/>
            <p:cNvSpPr txBox="1">
              <a:spLocks noChangeArrowheads="1"/>
            </p:cNvSpPr>
            <p:nvPr/>
          </p:nvSpPr>
          <p:spPr bwMode="auto">
            <a:xfrm>
              <a:off x="1590261" y="3676818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</p:grpSp>
      <p:grpSp>
        <p:nvGrpSpPr>
          <p:cNvPr id="14" name="Group 50"/>
          <p:cNvGrpSpPr/>
          <p:nvPr/>
        </p:nvGrpSpPr>
        <p:grpSpPr>
          <a:xfrm>
            <a:off x="3659256" y="1010491"/>
            <a:ext cx="1439798" cy="1947863"/>
            <a:chOff x="3619500" y="1447800"/>
            <a:chExt cx="1439798" cy="1947863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3619500" y="1719263"/>
              <a:ext cx="1042988" cy="1676400"/>
              <a:chOff x="2280" y="1083"/>
              <a:chExt cx="657" cy="1056"/>
            </a:xfrm>
          </p:grpSpPr>
          <p:sp>
            <p:nvSpPr>
              <p:cNvPr id="68612" name="Freeform 4" descr="Bouquet"/>
              <p:cNvSpPr>
                <a:spLocks/>
              </p:cNvSpPr>
              <p:nvPr/>
            </p:nvSpPr>
            <p:spPr bwMode="auto">
              <a:xfrm>
                <a:off x="2340" y="1083"/>
                <a:ext cx="597" cy="10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97" y="0"/>
                  </a:cxn>
                  <a:cxn ang="0">
                    <a:pos x="576" y="900"/>
                  </a:cxn>
                  <a:cxn ang="0">
                    <a:pos x="3" y="1056"/>
                  </a:cxn>
                  <a:cxn ang="0">
                    <a:pos x="0" y="36"/>
                  </a:cxn>
                </a:cxnLst>
                <a:rect l="0" t="0" r="r" b="b"/>
                <a:pathLst>
                  <a:path w="597" h="1056">
                    <a:moveTo>
                      <a:pt x="0" y="36"/>
                    </a:moveTo>
                    <a:lnTo>
                      <a:pt x="597" y="0"/>
                    </a:lnTo>
                    <a:lnTo>
                      <a:pt x="576" y="900"/>
                    </a:lnTo>
                    <a:lnTo>
                      <a:pt x="3" y="1056"/>
                    </a:lnTo>
                    <a:lnTo>
                      <a:pt x="0" y="36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13" name="Freeform 5"/>
              <p:cNvSpPr>
                <a:spLocks/>
              </p:cNvSpPr>
              <p:nvPr/>
            </p:nvSpPr>
            <p:spPr bwMode="auto">
              <a:xfrm>
                <a:off x="2280" y="1113"/>
                <a:ext cx="57" cy="1023"/>
              </a:xfrm>
              <a:custGeom>
                <a:avLst/>
                <a:gdLst/>
                <a:ahLst/>
                <a:cxnLst>
                  <a:cxn ang="0">
                    <a:pos x="15" y="1014"/>
                  </a:cxn>
                  <a:cxn ang="0">
                    <a:pos x="54" y="1023"/>
                  </a:cxn>
                  <a:cxn ang="0">
                    <a:pos x="57" y="0"/>
                  </a:cxn>
                  <a:cxn ang="0">
                    <a:pos x="0" y="3"/>
                  </a:cxn>
                  <a:cxn ang="0">
                    <a:pos x="15" y="1014"/>
                  </a:cxn>
                </a:cxnLst>
                <a:rect l="0" t="0" r="r" b="b"/>
                <a:pathLst>
                  <a:path w="57" h="1023">
                    <a:moveTo>
                      <a:pt x="15" y="1014"/>
                    </a:moveTo>
                    <a:lnTo>
                      <a:pt x="54" y="1023"/>
                    </a:lnTo>
                    <a:lnTo>
                      <a:pt x="57" y="0"/>
                    </a:lnTo>
                    <a:lnTo>
                      <a:pt x="0" y="3"/>
                    </a:lnTo>
                    <a:lnTo>
                      <a:pt x="15" y="1014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</p:grpSp>
        <p:sp>
          <p:nvSpPr>
            <p:cNvPr id="68681" name="Text Box 73"/>
            <p:cNvSpPr txBox="1">
              <a:spLocks noChangeArrowheads="1"/>
            </p:cNvSpPr>
            <p:nvPr/>
          </p:nvSpPr>
          <p:spPr bwMode="auto">
            <a:xfrm>
              <a:off x="4731964" y="1447800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4221315" y="4202777"/>
            <a:ext cx="1709738" cy="2141993"/>
            <a:chOff x="4133850" y="4743450"/>
            <a:chExt cx="1709738" cy="2141993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4133850" y="4743450"/>
              <a:ext cx="1709738" cy="1738313"/>
              <a:chOff x="2604" y="2988"/>
              <a:chExt cx="1077" cy="1095"/>
            </a:xfrm>
          </p:grpSpPr>
          <p:sp>
            <p:nvSpPr>
              <p:cNvPr id="68631" name="Freeform 23" descr="Bouquet"/>
              <p:cNvSpPr>
                <a:spLocks/>
              </p:cNvSpPr>
              <p:nvPr/>
            </p:nvSpPr>
            <p:spPr bwMode="auto">
              <a:xfrm>
                <a:off x="2646" y="2988"/>
                <a:ext cx="1035" cy="1059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411" y="0"/>
                  </a:cxn>
                  <a:cxn ang="0">
                    <a:pos x="603" y="48"/>
                  </a:cxn>
                  <a:cxn ang="0">
                    <a:pos x="1035" y="651"/>
                  </a:cxn>
                  <a:cxn ang="0">
                    <a:pos x="579" y="1059"/>
                  </a:cxn>
                  <a:cxn ang="0">
                    <a:pos x="0" y="243"/>
                  </a:cxn>
                </a:cxnLst>
                <a:rect l="0" t="0" r="r" b="b"/>
                <a:pathLst>
                  <a:path w="1035" h="1059">
                    <a:moveTo>
                      <a:pt x="0" y="243"/>
                    </a:moveTo>
                    <a:lnTo>
                      <a:pt x="411" y="0"/>
                    </a:lnTo>
                    <a:lnTo>
                      <a:pt x="603" y="48"/>
                    </a:lnTo>
                    <a:lnTo>
                      <a:pt x="1035" y="651"/>
                    </a:lnTo>
                    <a:lnTo>
                      <a:pt x="579" y="1059"/>
                    </a:lnTo>
                    <a:lnTo>
                      <a:pt x="0" y="243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  <p:sp>
            <p:nvSpPr>
              <p:cNvPr id="68632" name="Freeform 24"/>
              <p:cNvSpPr>
                <a:spLocks/>
              </p:cNvSpPr>
              <p:nvPr/>
            </p:nvSpPr>
            <p:spPr bwMode="auto">
              <a:xfrm>
                <a:off x="2604" y="3234"/>
                <a:ext cx="624" cy="8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0"/>
                  </a:cxn>
                  <a:cxn ang="0">
                    <a:pos x="567" y="849"/>
                  </a:cxn>
                  <a:cxn ang="0">
                    <a:pos x="624" y="819"/>
                  </a:cxn>
                  <a:cxn ang="0">
                    <a:pos x="42" y="0"/>
                  </a:cxn>
                </a:cxnLst>
                <a:rect l="0" t="0" r="r" b="b"/>
                <a:pathLst>
                  <a:path w="624" h="849">
                    <a:moveTo>
                      <a:pt x="42" y="0"/>
                    </a:moveTo>
                    <a:lnTo>
                      <a:pt x="0" y="30"/>
                    </a:lnTo>
                    <a:lnTo>
                      <a:pt x="567" y="849"/>
                    </a:lnTo>
                    <a:lnTo>
                      <a:pt x="624" y="81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endParaRPr lang="en-US" sz="2000"/>
              </a:p>
            </p:txBody>
          </p:sp>
        </p:grpSp>
        <p:sp>
          <p:nvSpPr>
            <p:cNvPr id="68686" name="Text Box 78"/>
            <p:cNvSpPr txBox="1">
              <a:spLocks noChangeArrowheads="1"/>
            </p:cNvSpPr>
            <p:nvPr/>
          </p:nvSpPr>
          <p:spPr bwMode="auto">
            <a:xfrm>
              <a:off x="4900654" y="6485333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5390985" y="3824578"/>
            <a:ext cx="111320" cy="1113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5042455" y="2728624"/>
            <a:ext cx="222638" cy="22263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450689" lon="19262602" rev="20500637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4040593" y="1925546"/>
            <a:ext cx="329184" cy="329184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055952" y="2141550"/>
            <a:ext cx="438912" cy="438912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2675613" y="3128837"/>
            <a:ext cx="548640" cy="54864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299991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759636" y="4833065"/>
            <a:ext cx="768096" cy="76809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0099993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4683315" y="4500436"/>
            <a:ext cx="877824" cy="877824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Arc 62"/>
          <p:cNvSpPr/>
          <p:nvPr/>
        </p:nvSpPr>
        <p:spPr bwMode="auto">
          <a:xfrm rot="984659">
            <a:off x="5588300" y="2093111"/>
            <a:ext cx="1247402" cy="2701165"/>
          </a:xfrm>
          <a:prstGeom prst="arc">
            <a:avLst>
              <a:gd name="adj1" fmla="val 15895094"/>
              <a:gd name="adj2" fmla="val 21512482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21001" y="2425148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(= z)</a:t>
            </a:r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5392310" y="3817951"/>
            <a:ext cx="111320" cy="1113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5051737" y="2729955"/>
            <a:ext cx="222638" cy="22263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450689" lon="19262602" rev="20500637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4041924" y="1918926"/>
            <a:ext cx="329184" cy="329184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3049332" y="2142881"/>
            <a:ext cx="438912" cy="438912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545E-6 L -0.03125 -0.1547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4 L -0.10121 -0.1098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5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069 L -0.096 0.0425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4.58709E-6 L -0.03316 0.1478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7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7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7" grpId="0" animBg="1"/>
      <p:bldP spid="62" grpId="0" animBg="1"/>
      <p:bldP spid="63" grpId="0" animBg="1"/>
      <p:bldP spid="64" grpId="0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865" y="1295400"/>
            <a:ext cx="8596856" cy="5105400"/>
          </a:xfrm>
        </p:spPr>
        <p:txBody>
          <a:bodyPr/>
          <a:lstStyle/>
          <a:p>
            <a:r>
              <a:rPr lang="en-US" dirty="0" smtClean="0"/>
              <a:t>Designs with multiple, unrelated clock domains are ubiquitous</a:t>
            </a:r>
          </a:p>
          <a:p>
            <a:pPr lvl="1"/>
            <a:r>
              <a:rPr lang="en-US" dirty="0" smtClean="0"/>
              <a:t>I/O standards</a:t>
            </a:r>
          </a:p>
          <a:p>
            <a:pPr lvl="1"/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Debug/monitoring module</a:t>
            </a:r>
          </a:p>
          <a:p>
            <a:r>
              <a:rPr lang="en-US" dirty="0" smtClean="0"/>
              <a:t>Need a way to transmit data between domains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metastability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Unavoidable</a:t>
            </a:r>
          </a:p>
          <a:p>
            <a:r>
              <a:rPr lang="en-US" dirty="0" smtClean="0"/>
              <a:t>Mitigation strategy: time</a:t>
            </a:r>
          </a:p>
          <a:p>
            <a:pPr lvl="1"/>
            <a:r>
              <a:rPr lang="en-US" dirty="0" smtClean="0"/>
              <a:t>Longer wait time </a:t>
            </a:r>
            <a:r>
              <a:rPr lang="en-US" dirty="0" smtClean="0">
                <a:sym typeface="Wingdings" pitchFamily="2" charset="2"/>
              </a:rPr>
              <a:t> reduced probability of </a:t>
            </a:r>
            <a:r>
              <a:rPr lang="en-US" dirty="0" err="1" smtClean="0">
                <a:sym typeface="Wingdings" pitchFamily="2" charset="2"/>
              </a:rPr>
              <a:t>metastability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Three common implementation strategies in non-Spacetime parts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Asynchronous FIFO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Dual-clocked RAM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Chain of state elements (e.g., flops)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asynchronous clock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259" y="1295400"/>
            <a:ext cx="8431967" cy="51054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Asynchronous FIFO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Hard asynchronous FIFO in every </a:t>
            </a:r>
            <a:r>
              <a:rPr lang="en-US" dirty="0" err="1" smtClean="0">
                <a:sym typeface="Wingdings" pitchFamily="2" charset="2"/>
              </a:rPr>
              <a:t>SerDes</a:t>
            </a:r>
            <a:r>
              <a:rPr lang="en-US" dirty="0" smtClean="0">
                <a:sym typeface="Wingdings" pitchFamily="2" charset="2"/>
              </a:rPr>
              <a:t> and every Parallel I/O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Pushes much asynchrony “to the boundary”</a:t>
            </a:r>
          </a:p>
          <a:p>
            <a:r>
              <a:rPr lang="en-US" dirty="0" smtClean="0">
                <a:sym typeface="Wingdings" pitchFamily="2" charset="2"/>
              </a:rPr>
              <a:t>Dual-clocked RAM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Many dual-clocked RAMs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single-clocked, act as dual-ported </a:t>
            </a:r>
            <a:r>
              <a:rPr lang="en-US" u="sng" dirty="0" smtClean="0">
                <a:sym typeface="Wingdings" pitchFamily="2" charset="2"/>
              </a:rPr>
              <a:t>per subcycle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Chain of state elements (e.g., flops)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wait for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 a spatial part, wait time is in quanta of user cycles (e.g., 3.5 – 6 ns)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Spacetime, quantum is duration of </a:t>
            </a:r>
            <a:r>
              <a:rPr lang="en-US" u="sng" dirty="0" smtClean="0">
                <a:sym typeface="Wingdings" pitchFamily="2" charset="2"/>
              </a:rPr>
              <a:t>fold</a:t>
            </a:r>
            <a:r>
              <a:rPr lang="en-US" dirty="0" smtClean="0">
                <a:sym typeface="Wingdings" pitchFamily="2" charset="2"/>
              </a:rPr>
              <a:t> – e.g., 500 </a:t>
            </a:r>
            <a:r>
              <a:rPr lang="en-US" dirty="0" err="1" smtClean="0">
                <a:sym typeface="Wingdings" pitchFamily="2" charset="2"/>
              </a:rPr>
              <a:t>ps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Thus, latency of asynchronous communication can be much lower in Spacetime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Advanced: </a:t>
            </a:r>
            <a:r>
              <a:rPr lang="en-US" dirty="0" err="1" smtClean="0">
                <a:sym typeface="Wingdings" pitchFamily="2" charset="2"/>
              </a:rPr>
              <a:t>ratiochronous</a:t>
            </a:r>
            <a:r>
              <a:rPr lang="en-US" dirty="0" smtClean="0">
                <a:sym typeface="Wingdings" pitchFamily="2" charset="2"/>
              </a:rPr>
              <a:t> domains can often implement asynchronous domains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asynchronous domains in Spacetime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/>
          <p:cNvCxnSpPr/>
          <p:nvPr/>
        </p:nvCxnSpPr>
        <p:spPr bwMode="auto">
          <a:xfrm flipV="1">
            <a:off x="776518" y="4230914"/>
            <a:ext cx="1523997" cy="13280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</a:t>
            </a:r>
            <a:r>
              <a:rPr lang="en-US" dirty="0" smtClean="0">
                <a:sym typeface="Wingdings" pitchFamily="2" charset="2"/>
              </a:rPr>
              <a:t> 3PLD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06F-CB4E-4ECB-BAED-D5EE290DE6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Tabula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39659" y="1647372"/>
            <a:ext cx="3541434" cy="39551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93083" y="5024083"/>
            <a:ext cx="381798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L1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54738" y="5024083"/>
            <a:ext cx="381798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3923" y="5529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9859" y="34248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89441" y="5562601"/>
            <a:ext cx="3122159" cy="362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>
            <a:off x="-1193513" y="3579645"/>
            <a:ext cx="3963981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65348" y="55662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43554" y="4550228"/>
            <a:ext cx="841818" cy="338554"/>
            <a:chOff x="43554" y="4550228"/>
            <a:chExt cx="841818" cy="338554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718457" y="4724389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3554" y="4550228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0.5 ns</a:t>
              </a:r>
              <a:endParaRPr lang="en-US" sz="2400" dirty="0"/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215075" y="3831788"/>
            <a:ext cx="670297" cy="338554"/>
            <a:chOff x="215075" y="3831788"/>
            <a:chExt cx="670297" cy="338554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718457" y="4002319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15075" y="3831788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ns</a:t>
              </a:r>
              <a:endParaRPr lang="en-US" sz="2400" dirty="0"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43554" y="3106091"/>
            <a:ext cx="841818" cy="338554"/>
            <a:chOff x="43554" y="3106091"/>
            <a:chExt cx="841818" cy="338554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718457" y="3280248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3554" y="3106091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1.5 ns</a:t>
              </a:r>
              <a:endParaRPr lang="en-US" sz="2400" dirty="0"/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215075" y="2380394"/>
            <a:ext cx="670297" cy="338554"/>
            <a:chOff x="215075" y="2380394"/>
            <a:chExt cx="670297" cy="33855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718457" y="2558177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215075" y="2380394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ns</a:t>
              </a:r>
              <a:endParaRPr lang="en-US" sz="2400" dirty="0"/>
            </a:p>
          </p:txBody>
        </p:sp>
      </p:grpSp>
      <p:grpSp>
        <p:nvGrpSpPr>
          <p:cNvPr id="22" name="Group 46"/>
          <p:cNvGrpSpPr/>
          <p:nvPr/>
        </p:nvGrpSpPr>
        <p:grpSpPr>
          <a:xfrm>
            <a:off x="43554" y="1654697"/>
            <a:ext cx="841818" cy="338554"/>
            <a:chOff x="43554" y="1654697"/>
            <a:chExt cx="841818" cy="338554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718457" y="1836106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3554" y="1654697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2.5 ns</a:t>
              </a:r>
              <a:endParaRPr lang="en-US" sz="2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2662" y="117565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endParaRPr lang="en-US" dirty="0"/>
          </a:p>
        </p:txBody>
      </p:sp>
      <p:grpSp>
        <p:nvGrpSpPr>
          <p:cNvPr id="23" name="Group 70"/>
          <p:cNvGrpSpPr/>
          <p:nvPr/>
        </p:nvGrpSpPr>
        <p:grpSpPr>
          <a:xfrm>
            <a:off x="805543" y="4408422"/>
            <a:ext cx="4187371" cy="1143292"/>
            <a:chOff x="805543" y="4408422"/>
            <a:chExt cx="4187371" cy="1143292"/>
          </a:xfrm>
        </p:grpSpPr>
        <p:sp>
          <p:nvSpPr>
            <p:cNvPr id="43" name="Parallelogram 42"/>
            <p:cNvSpPr/>
            <p:nvPr/>
          </p:nvSpPr>
          <p:spPr bwMode="auto">
            <a:xfrm>
              <a:off x="805543" y="4412343"/>
              <a:ext cx="4187371" cy="1139371"/>
            </a:xfrm>
            <a:prstGeom prst="parallelogram">
              <a:avLst>
                <a:gd name="adj" fmla="val 116437"/>
              </a:avLst>
            </a:prstGeom>
            <a:solidFill>
              <a:srgbClr val="BFBFB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6" name="Straight Connector 45"/>
            <p:cNvCxnSpPr>
              <a:stCxn id="43" idx="1"/>
              <a:endCxn id="43" idx="3"/>
            </p:cNvCxnSpPr>
            <p:nvPr/>
          </p:nvCxnSpPr>
          <p:spPr bwMode="auto">
            <a:xfrm rot="16200000" flipH="1" flipV="1">
              <a:off x="2329543" y="4318703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H="1" flipV="1">
              <a:off x="2993891" y="4314783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H="1" flipV="1">
              <a:off x="1571531" y="4318679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3" idx="5"/>
              <a:endCxn id="43" idx="2"/>
            </p:cNvCxnSpPr>
            <p:nvPr/>
          </p:nvCxnSpPr>
          <p:spPr bwMode="auto">
            <a:xfrm rot="10800000" flipH="1">
              <a:off x="1468867" y="4982029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H="1">
              <a:off x="1797127" y="4696733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0800000" flipH="1">
              <a:off x="1140571" y="5259473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68"/>
          <p:cNvGrpSpPr/>
          <p:nvPr/>
        </p:nvGrpSpPr>
        <p:grpSpPr>
          <a:xfrm>
            <a:off x="6059663" y="1647371"/>
            <a:ext cx="1886869" cy="3955149"/>
            <a:chOff x="6059663" y="1647371"/>
            <a:chExt cx="1886869" cy="3955149"/>
          </a:xfrm>
        </p:grpSpPr>
        <p:cxnSp>
          <p:nvCxnSpPr>
            <p:cNvPr id="54" name="Straight Connector 53"/>
            <p:cNvCxnSpPr>
              <a:stCxn id="6" idx="0"/>
              <a:endCxn id="6" idx="2"/>
            </p:cNvCxnSpPr>
            <p:nvPr/>
          </p:nvCxnSpPr>
          <p:spPr bwMode="auto">
            <a:xfrm rot="16200000" flipH="1">
              <a:off x="5032804" y="3624943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5968960" y="3624946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4082091" y="3624949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69"/>
          <p:cNvGrpSpPr/>
          <p:nvPr/>
        </p:nvGrpSpPr>
        <p:grpSpPr>
          <a:xfrm>
            <a:off x="5232401" y="2681516"/>
            <a:ext cx="3563206" cy="1901371"/>
            <a:chOff x="5232401" y="2681516"/>
            <a:chExt cx="3563206" cy="1901371"/>
          </a:xfrm>
        </p:grpSpPr>
        <p:cxnSp>
          <p:nvCxnSpPr>
            <p:cNvPr id="63" name="Straight Connector 62"/>
            <p:cNvCxnSpPr>
              <a:stCxn id="6" idx="3"/>
              <a:endCxn id="6" idx="1"/>
            </p:cNvCxnSpPr>
            <p:nvPr/>
          </p:nvCxnSpPr>
          <p:spPr bwMode="auto">
            <a:xfrm flipH="1">
              <a:off x="5239659" y="3624944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5254173" y="4582887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5232401" y="2681516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5874881" y="5177972"/>
            <a:ext cx="2379857" cy="15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10388" y="4838338"/>
            <a:ext cx="92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ns</a:t>
            </a:r>
            <a:endParaRPr lang="en-US" sz="2000" dirty="0"/>
          </a:p>
        </p:txBody>
      </p:sp>
      <p:grpSp>
        <p:nvGrpSpPr>
          <p:cNvPr id="32" name="Group 65"/>
          <p:cNvGrpSpPr/>
          <p:nvPr/>
        </p:nvGrpSpPr>
        <p:grpSpPr>
          <a:xfrm>
            <a:off x="3171373" y="1748975"/>
            <a:ext cx="607915" cy="3817926"/>
            <a:chOff x="3171373" y="3652126"/>
            <a:chExt cx="607915" cy="49222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173490" y="3672710"/>
              <a:ext cx="426399" cy="46968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L2 </a:t>
              </a:r>
            </a:p>
          </p:txBody>
        </p:sp>
        <p:sp>
          <p:nvSpPr>
            <p:cNvPr id="80" name="Parallelogram 79"/>
            <p:cNvSpPr/>
            <p:nvPr/>
          </p:nvSpPr>
          <p:spPr bwMode="auto">
            <a:xfrm>
              <a:off x="3171373" y="3652126"/>
              <a:ext cx="607915" cy="20584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Parallelogram 80"/>
            <p:cNvSpPr/>
            <p:nvPr/>
          </p:nvSpPr>
          <p:spPr bwMode="auto">
            <a:xfrm rot="16200000" flipV="1">
              <a:off x="3441574" y="3807527"/>
              <a:ext cx="492229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7" name="Group 114"/>
          <p:cNvGrpSpPr/>
          <p:nvPr/>
        </p:nvGrpSpPr>
        <p:grpSpPr>
          <a:xfrm>
            <a:off x="820058" y="1737696"/>
            <a:ext cx="607915" cy="3829057"/>
            <a:chOff x="820058" y="1737696"/>
            <a:chExt cx="607915" cy="382905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27259" y="1923143"/>
              <a:ext cx="426399" cy="3640945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L1 </a:t>
              </a:r>
            </a:p>
          </p:txBody>
        </p:sp>
        <p:sp>
          <p:nvSpPr>
            <p:cNvPr id="82" name="Parallelogram 81"/>
            <p:cNvSpPr/>
            <p:nvPr/>
          </p:nvSpPr>
          <p:spPr bwMode="auto">
            <a:xfrm>
              <a:off x="820058" y="1737696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Parallelogram 82"/>
            <p:cNvSpPr/>
            <p:nvPr/>
          </p:nvSpPr>
          <p:spPr bwMode="auto">
            <a:xfrm rot="16200000" flipV="1">
              <a:off x="-568888" y="3570777"/>
              <a:ext cx="3810524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320320" y="45429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  <p:cxnSp>
        <p:nvCxnSpPr>
          <p:cNvPr id="91" name="Straight Arrow Connector 90"/>
          <p:cNvCxnSpPr>
            <a:stCxn id="104" idx="5"/>
          </p:cNvCxnSpPr>
          <p:nvPr/>
        </p:nvCxnSpPr>
        <p:spPr bwMode="auto">
          <a:xfrm rot="5400000" flipH="1" flipV="1">
            <a:off x="2228256" y="4543718"/>
            <a:ext cx="7689" cy="1864025"/>
          </a:xfrm>
          <a:prstGeom prst="straightConnector1">
            <a:avLst/>
          </a:prstGeom>
          <a:noFill/>
          <a:ln w="57150" cap="flat" cmpd="sng" algn="ctr">
            <a:solidFill>
              <a:srgbClr val="7F7F7F">
                <a:alpha val="50196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99"/>
          <p:cNvGrpSpPr/>
          <p:nvPr/>
        </p:nvGrpSpPr>
        <p:grpSpPr>
          <a:xfrm>
            <a:off x="783773" y="5083172"/>
            <a:ext cx="607915" cy="476323"/>
            <a:chOff x="972458" y="5765344"/>
            <a:chExt cx="607915" cy="476323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979659" y="5931225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L1 </a:t>
              </a:r>
            </a:p>
          </p:txBody>
        </p:sp>
        <p:sp>
          <p:nvSpPr>
            <p:cNvPr id="103" name="Parallelogram 102"/>
            <p:cNvSpPr/>
            <p:nvPr/>
          </p:nvSpPr>
          <p:spPr bwMode="auto">
            <a:xfrm>
              <a:off x="972458" y="5765344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4" name="Parallelogram 103"/>
            <p:cNvSpPr/>
            <p:nvPr/>
          </p:nvSpPr>
          <p:spPr bwMode="auto">
            <a:xfrm rot="16200000" flipV="1">
              <a:off x="1252653" y="5914832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" name="Straight Arrow Connector 20"/>
          <p:cNvCxnSpPr>
            <a:stCxn id="104" idx="3"/>
            <a:endCxn id="110" idx="1"/>
          </p:cNvCxnSpPr>
          <p:nvPr/>
        </p:nvCxnSpPr>
        <p:spPr bwMode="auto">
          <a:xfrm rot="10800000" flipH="1">
            <a:off x="1209376" y="3995058"/>
            <a:ext cx="1964114" cy="1408237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9" name="Group 108"/>
          <p:cNvGrpSpPr/>
          <p:nvPr/>
        </p:nvGrpSpPr>
        <p:grpSpPr>
          <a:xfrm>
            <a:off x="3171373" y="3668030"/>
            <a:ext cx="607915" cy="480915"/>
            <a:chOff x="3171373" y="3668030"/>
            <a:chExt cx="607915" cy="480915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3173490" y="3841168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L2 </a:t>
              </a:r>
            </a:p>
          </p:txBody>
        </p:sp>
        <p:sp>
          <p:nvSpPr>
            <p:cNvPr id="111" name="Parallelogram 110"/>
            <p:cNvSpPr/>
            <p:nvPr/>
          </p:nvSpPr>
          <p:spPr bwMode="auto">
            <a:xfrm>
              <a:off x="3171373" y="36680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" name="Parallelogram 111"/>
            <p:cNvSpPr/>
            <p:nvPr/>
          </p:nvSpPr>
          <p:spPr bwMode="auto">
            <a:xfrm rot="16200000" flipV="1">
              <a:off x="3451568" y="38175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14" name="Parallelogram 113"/>
          <p:cNvSpPr/>
          <p:nvPr/>
        </p:nvSpPr>
        <p:spPr bwMode="auto">
          <a:xfrm>
            <a:off x="3156859" y="5355771"/>
            <a:ext cx="609599" cy="181427"/>
          </a:xfrm>
          <a:prstGeom prst="parallelogram">
            <a:avLst>
              <a:gd name="adj" fmla="val 116437"/>
            </a:avLst>
          </a:prstGeom>
          <a:solidFill>
            <a:srgbClr val="000000">
              <a:alpha val="2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6" grpId="0"/>
      <p:bldP spid="41" grpId="0"/>
      <p:bldP spid="18" grpId="0"/>
      <p:bldP spid="89" grpId="0"/>
      <p:bldP spid="1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components to Spacetime power</a:t>
            </a:r>
          </a:p>
          <a:p>
            <a:pPr lvl="1"/>
            <a:r>
              <a:rPr lang="en-US" dirty="0" smtClean="0"/>
              <a:t>Static / Leakage</a:t>
            </a:r>
          </a:p>
          <a:p>
            <a:pPr lvl="1"/>
            <a:r>
              <a:rPr lang="en-US" dirty="0" smtClean="0"/>
              <a:t>Dynamic / “User”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Reconfiguration</a:t>
            </a:r>
          </a:p>
          <a:p>
            <a:r>
              <a:rPr lang="en-US" dirty="0" smtClean="0"/>
              <a:t>Spacetime can offer </a:t>
            </a:r>
            <a:r>
              <a:rPr lang="en-US" u="sng" dirty="0" smtClean="0"/>
              <a:t>much lower leakage power</a:t>
            </a:r>
          </a:p>
          <a:p>
            <a:pPr lvl="1"/>
            <a:r>
              <a:rPr lang="en-US" dirty="0" smtClean="0"/>
              <a:t>~1/3 the die area of FPGA for a given function</a:t>
            </a:r>
          </a:p>
          <a:p>
            <a:pPr lvl="1"/>
            <a:r>
              <a:rPr lang="en-US" dirty="0" smtClean="0"/>
              <a:t>Leakage is becoming dominant at advanced process nodes</a:t>
            </a:r>
          </a:p>
          <a:p>
            <a:r>
              <a:rPr lang="en-US" dirty="0" smtClean="0"/>
              <a:t>Spacetime can offer </a:t>
            </a:r>
            <a:r>
              <a:rPr lang="en-US" u="sng" dirty="0" smtClean="0"/>
              <a:t>somewhat lower dynamic power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is </a:t>
            </a:r>
            <a:r>
              <a:rPr lang="en-US" u="sng" dirty="0" smtClean="0"/>
              <a:t>lower</a:t>
            </a:r>
            <a:r>
              <a:rPr lang="en-US" dirty="0" smtClean="0"/>
              <a:t> with Spacetime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2432261" y="2801922"/>
            <a:ext cx="482533" cy="691196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LUT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0380" y="2834640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physical LUT at 1.6 GHz</a:t>
            </a:r>
          </a:p>
          <a:p>
            <a:r>
              <a:rPr lang="en-US" dirty="0" smtClean="0"/>
              <a:t>Running </a:t>
            </a:r>
            <a:r>
              <a:rPr lang="en-US" u="sng" dirty="0" smtClean="0"/>
              <a:t>8 programs in 5 ns</a:t>
            </a:r>
            <a:endParaRPr lang="en-US" u="sng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0980" y="5387340"/>
            <a:ext cx="8785860" cy="1188720"/>
            <a:chOff x="220980" y="5387340"/>
            <a:chExt cx="8785860" cy="1188720"/>
          </a:xfrm>
        </p:grpSpPr>
        <p:grpSp>
          <p:nvGrpSpPr>
            <p:cNvPr id="45" name="Group 44"/>
            <p:cNvGrpSpPr/>
            <p:nvPr/>
          </p:nvGrpSpPr>
          <p:grpSpPr>
            <a:xfrm>
              <a:off x="412230" y="5468922"/>
              <a:ext cx="8449544" cy="1022254"/>
              <a:chOff x="412230" y="5468922"/>
              <a:chExt cx="8449544" cy="10222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2230" y="5468922"/>
                <a:ext cx="6013514" cy="794478"/>
                <a:chOff x="1169233" y="5468922"/>
                <a:chExt cx="6013514" cy="794478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116923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194907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272891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350875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428859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506843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5848273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6628111" y="5468922"/>
                  <a:ext cx="554636" cy="79447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LUT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714968" y="5567846"/>
                <a:ext cx="214680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Xitera</a:t>
                </a:r>
                <a:r>
                  <a:rPr lang="en-US" dirty="0" smtClean="0"/>
                  <a:t> FPGA:</a:t>
                </a:r>
              </a:p>
              <a:p>
                <a:r>
                  <a:rPr lang="en-US" dirty="0" smtClean="0"/>
                  <a:t>8 LUTs at 200 MHz</a:t>
                </a:r>
              </a:p>
              <a:p>
                <a:r>
                  <a:rPr lang="en-US" u="sng" dirty="0" smtClean="0"/>
                  <a:t>8 programs in 5 ns</a:t>
                </a:r>
                <a:endParaRPr lang="en-US" u="sng" dirty="0"/>
              </a:p>
            </p:txBody>
          </p:sp>
        </p:grpSp>
        <p:sp>
          <p:nvSpPr>
            <p:cNvPr id="29" name="Rectangle 28"/>
            <p:cNvSpPr/>
            <p:nvPr/>
          </p:nvSpPr>
          <p:spPr bwMode="auto">
            <a:xfrm>
              <a:off x="220980" y="5387340"/>
              <a:ext cx="8785860" cy="1188720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42760" y="942642"/>
            <a:ext cx="1687974" cy="4356416"/>
            <a:chOff x="6842760" y="942642"/>
            <a:chExt cx="1687974" cy="4356416"/>
          </a:xfrm>
        </p:grpSpPr>
        <p:grpSp>
          <p:nvGrpSpPr>
            <p:cNvPr id="30" name="Group 29"/>
            <p:cNvGrpSpPr/>
            <p:nvPr/>
          </p:nvGrpSpPr>
          <p:grpSpPr>
            <a:xfrm>
              <a:off x="8048201" y="942642"/>
              <a:ext cx="482533" cy="4356416"/>
              <a:chOff x="8048201" y="942642"/>
              <a:chExt cx="482533" cy="4356416"/>
            </a:xfrm>
          </p:grpSpPr>
          <p:sp>
            <p:nvSpPr>
              <p:cNvPr id="18" name="Rectangle 17"/>
              <p:cNvSpPr>
                <a:spLocks noChangeAspect="1"/>
              </p:cNvSpPr>
              <p:nvPr/>
            </p:nvSpPr>
            <p:spPr bwMode="auto">
              <a:xfrm>
                <a:off x="8048201" y="942642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 bwMode="auto">
              <a:xfrm>
                <a:off x="8048201" y="1466245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 bwMode="auto">
              <a:xfrm>
                <a:off x="8048201" y="1989848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 bwMode="auto">
              <a:xfrm>
                <a:off x="8048201" y="2513451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>
                <a:off x="8048201" y="3037054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 bwMode="auto">
              <a:xfrm>
                <a:off x="8048201" y="3560657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24" name="Rectangle 23"/>
              <p:cNvSpPr>
                <a:spLocks noChangeAspect="1"/>
              </p:cNvSpPr>
              <p:nvPr/>
            </p:nvSpPr>
            <p:spPr bwMode="auto">
              <a:xfrm>
                <a:off x="8048201" y="4084260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>
                <a:off x="8048201" y="4607862"/>
                <a:ext cx="482533" cy="691196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scene3d>
                <a:camera prst="isometricOffAxis2Top"/>
                <a:lightRig rig="threePt" dir="t"/>
              </a:scene3d>
              <a:sp3d extrusionH="158750" contourW="12700" prstMaterial="plastic">
                <a:contourClr>
                  <a:schemeClr val="tx1"/>
                </a:contourClr>
              </a:sp3d>
            </p:spPr>
            <p:txBody>
              <a:bodyPr rtlCol="0" anchor="ctr"/>
              <a:lstStyle/>
              <a:p>
                <a:pPr algn="ctr" eaLnBrk="0" hangingPunct="0"/>
                <a:r>
                  <a:rPr lang="en-US" sz="1200" b="1" dirty="0" smtClean="0">
                    <a:solidFill>
                      <a:schemeClr val="bg1"/>
                    </a:solidFill>
                  </a:rPr>
                  <a:t>LUT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842760" y="481584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42760" y="430421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2760" y="3792585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42760" y="328095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42760" y="276932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42760" y="225769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42760" y="174606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42760" y="123444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1.6 GHz</a:t>
              </a:r>
              <a:endParaRPr lang="en-US" dirty="0"/>
            </a:p>
          </p:txBody>
        </p:sp>
      </p:grpSp>
      <p:cxnSp>
        <p:nvCxnSpPr>
          <p:cNvPr id="41" name="Straight Connector 40"/>
          <p:cNvCxnSpPr>
            <a:stCxn id="38" idx="1"/>
          </p:cNvCxnSpPr>
          <p:nvPr/>
        </p:nvCxnSpPr>
        <p:spPr bwMode="auto">
          <a:xfrm flipH="1">
            <a:off x="2880360" y="1419106"/>
            <a:ext cx="3962400" cy="1407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1"/>
          </p:cNvCxnSpPr>
          <p:nvPr/>
        </p:nvCxnSpPr>
        <p:spPr bwMode="auto">
          <a:xfrm flipH="1" flipV="1">
            <a:off x="2895600" y="3482340"/>
            <a:ext cx="3947160" cy="15181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0520" y="2697480"/>
            <a:ext cx="7037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Same amount of work in the same amount of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Same amount of dynamic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But…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Our wires are much shorter: factor of O(√n)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Thus, Spacetime dynamic power </a:t>
            </a:r>
            <a:r>
              <a:rPr lang="en-US" dirty="0" smtClean="0"/>
              <a:t>can be </a:t>
            </a:r>
            <a:r>
              <a:rPr lang="en-US" u="sng" dirty="0" smtClean="0"/>
              <a:t>lower</a:t>
            </a:r>
            <a:r>
              <a:rPr lang="en-US" dirty="0" smtClean="0"/>
              <a:t> than the FPGA’s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19913 -0.196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4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2935"/>
            <a:ext cx="8229600" cy="5105400"/>
          </a:xfrm>
        </p:spPr>
        <p:txBody>
          <a:bodyPr/>
          <a:lstStyle/>
          <a:p>
            <a:r>
              <a:rPr lang="en-US" dirty="0" smtClean="0"/>
              <a:t>There are four components to Spacetime power</a:t>
            </a:r>
          </a:p>
          <a:p>
            <a:pPr lvl="1"/>
            <a:r>
              <a:rPr lang="en-US" dirty="0" smtClean="0"/>
              <a:t>Static / Leakage</a:t>
            </a:r>
          </a:p>
          <a:p>
            <a:pPr lvl="1"/>
            <a:r>
              <a:rPr lang="en-US" dirty="0" smtClean="0"/>
              <a:t>Dynamic / “User”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Reconfiguration</a:t>
            </a:r>
          </a:p>
          <a:p>
            <a:r>
              <a:rPr lang="en-US" dirty="0" smtClean="0"/>
              <a:t>Spacetime can offer </a:t>
            </a:r>
            <a:r>
              <a:rPr lang="en-US" u="sng" dirty="0" smtClean="0"/>
              <a:t>much lower leakage power</a:t>
            </a:r>
          </a:p>
          <a:p>
            <a:pPr lvl="1"/>
            <a:r>
              <a:rPr lang="en-US" dirty="0" smtClean="0"/>
              <a:t>~1/3 the die area of FPGA for a given function</a:t>
            </a:r>
          </a:p>
          <a:p>
            <a:pPr lvl="1"/>
            <a:r>
              <a:rPr lang="en-US" dirty="0" smtClean="0"/>
              <a:t>Leakage is becoming dominant at advanced process nodes</a:t>
            </a:r>
          </a:p>
          <a:p>
            <a:r>
              <a:rPr lang="en-US" dirty="0" smtClean="0"/>
              <a:t>Spacetime can offer </a:t>
            </a:r>
            <a:r>
              <a:rPr lang="en-US" u="sng" dirty="0" smtClean="0"/>
              <a:t>somewhat lower dynamic power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Spacetime offers roughly equal I/O power</a:t>
            </a:r>
          </a:p>
          <a:p>
            <a:r>
              <a:rPr lang="en-US" dirty="0" smtClean="0"/>
              <a:t>Spacetime must (uniquely) pay a </a:t>
            </a:r>
            <a:r>
              <a:rPr lang="en-US" u="sng" dirty="0" smtClean="0"/>
              <a:t>reconfiguration tax</a:t>
            </a:r>
          </a:p>
          <a:p>
            <a:endParaRPr lang="en-US" dirty="0" smtClean="0"/>
          </a:p>
          <a:p>
            <a:r>
              <a:rPr lang="en-US" dirty="0" smtClean="0"/>
              <a:t>Horse race between leakage + dynamic and reconfiguration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category of programmable device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D4F93-5996-4D08-86B3-DAB9C673ED1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37" name="Rectangle 28"/>
          <p:cNvSpPr>
            <a:spLocks noChangeArrowheads="1"/>
          </p:cNvSpPr>
          <p:nvPr/>
        </p:nvSpPr>
        <p:spPr bwMode="gray">
          <a:xfrm>
            <a:off x="234569" y="4222342"/>
            <a:ext cx="3014662" cy="1947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n-US" sz="1400" dirty="0"/>
          </a:p>
          <a:p>
            <a:pPr eaLnBrk="0" hangingPunct="0">
              <a:buClr>
                <a:srgbClr val="1B2B7B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422AC"/>
                </a:solidFill>
              </a:rPr>
              <a:t> </a:t>
            </a:r>
            <a:r>
              <a:rPr lang="en-US" sz="1400" b="1" dirty="0"/>
              <a:t>2.5x LOGIC DENSITY </a:t>
            </a:r>
          </a:p>
          <a:p>
            <a:pPr eaLnBrk="0" hangingPunct="0">
              <a:buClr>
                <a:srgbClr val="1B2B7B"/>
              </a:buClr>
            </a:pPr>
            <a:endParaRPr lang="en-US" sz="1400" b="1" dirty="0"/>
          </a:p>
          <a:p>
            <a:pPr eaLnBrk="0" hangingPunct="0">
              <a:buClr>
                <a:srgbClr val="1B2B7B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1422AC"/>
                </a:solidFill>
              </a:rPr>
              <a:t> </a:t>
            </a:r>
            <a:r>
              <a:rPr lang="en-US" sz="1400" b="1" dirty="0"/>
              <a:t>2x MEMORY DENSITY </a:t>
            </a:r>
          </a:p>
          <a:p>
            <a:pPr eaLnBrk="0" hangingPunct="0">
              <a:buClr>
                <a:srgbClr val="1B2B7B"/>
              </a:buClr>
            </a:pPr>
            <a:endParaRPr lang="en-US" sz="1400" b="1" dirty="0"/>
          </a:p>
          <a:p>
            <a:pPr eaLnBrk="0" hangingPunct="0">
              <a:buClr>
                <a:srgbClr val="1B2B7B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1422AC"/>
                </a:solidFill>
              </a:rPr>
              <a:t> </a:t>
            </a:r>
            <a:r>
              <a:rPr lang="en-US" sz="1400" b="1" dirty="0"/>
              <a:t>3x MEMORY </a:t>
            </a:r>
            <a:r>
              <a:rPr lang="en-US" sz="1400" b="1" dirty="0" smtClean="0"/>
              <a:t>PORTS</a:t>
            </a:r>
            <a:endParaRPr lang="en-US" sz="1400" b="1" dirty="0"/>
          </a:p>
          <a:p>
            <a:pPr eaLnBrk="0" hangingPunct="0">
              <a:buClr>
                <a:srgbClr val="1B2B7B"/>
              </a:buClr>
            </a:pPr>
            <a:endParaRPr lang="en-US" sz="1400" b="1" dirty="0"/>
          </a:p>
          <a:p>
            <a:pPr eaLnBrk="0" hangingPunct="0">
              <a:buClr>
                <a:srgbClr val="1B2B7B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1422AC"/>
                </a:solidFill>
              </a:rPr>
              <a:t> </a:t>
            </a:r>
            <a:r>
              <a:rPr lang="en-US" sz="1400" b="1" dirty="0" smtClean="0"/>
              <a:t>4x </a:t>
            </a:r>
            <a:r>
              <a:rPr lang="en-US" sz="1400" b="1" dirty="0"/>
              <a:t>DSP </a:t>
            </a:r>
            <a:r>
              <a:rPr lang="en-US" sz="1400" b="1" dirty="0" smtClean="0"/>
              <a:t>PERFORMANCE</a:t>
            </a:r>
          </a:p>
          <a:p>
            <a:pPr eaLnBrk="0" hangingPunct="0">
              <a:buClr>
                <a:srgbClr val="1B2B7B"/>
              </a:buClr>
              <a:buFont typeface="Wingdings" pitchFamily="2" charset="2"/>
              <a:buChar char="§"/>
            </a:pPr>
            <a:endParaRPr lang="en-US" sz="1400" b="1" dirty="0" smtClean="0"/>
          </a:p>
          <a:p>
            <a:pPr eaLnBrk="0" hangingPunct="0">
              <a:buClr>
                <a:srgbClr val="1B2B7B"/>
              </a:buClr>
              <a:buFont typeface="Wingdings" pitchFamily="2" charset="2"/>
              <a:buChar char="§"/>
            </a:pPr>
            <a:r>
              <a:rPr lang="en-US" sz="1400" b="1" dirty="0" smtClean="0"/>
              <a:t> 6x LOGIC PERFORMANCE</a:t>
            </a:r>
            <a:endParaRPr lang="en-US" sz="1400" b="1" dirty="0"/>
          </a:p>
        </p:txBody>
      </p:sp>
      <p:pic>
        <p:nvPicPr>
          <p:cNvPr id="144" name="Picture 143" descr="aba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521" y="1128080"/>
            <a:ext cx="2730672" cy="3070203"/>
          </a:xfrm>
          <a:prstGeom prst="rect">
            <a:avLst/>
          </a:prstGeom>
        </p:spPr>
      </p:pic>
      <p:grpSp>
        <p:nvGrpSpPr>
          <p:cNvPr id="2" name="Group 146"/>
          <p:cNvGrpSpPr/>
          <p:nvPr/>
        </p:nvGrpSpPr>
        <p:grpSpPr>
          <a:xfrm>
            <a:off x="3507609" y="5188859"/>
            <a:ext cx="5415674" cy="1262323"/>
            <a:chOff x="3507609" y="5178991"/>
            <a:chExt cx="5415674" cy="1262323"/>
          </a:xfrm>
        </p:grpSpPr>
        <p:pic>
          <p:nvPicPr>
            <p:cNvPr id="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7609" y="5178991"/>
              <a:ext cx="1264087" cy="39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</p:pic>
        <p:sp>
          <p:nvSpPr>
            <p:cNvPr id="148" name="TextBox 147"/>
            <p:cNvSpPr txBox="1"/>
            <p:nvPr/>
          </p:nvSpPr>
          <p:spPr>
            <a:xfrm>
              <a:off x="4835304" y="5286702"/>
              <a:ext cx="4087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“…capability unmatched by traditional FPGAs or CPLDs.”</a:t>
              </a:r>
              <a:endParaRPr lang="en-US" sz="1200" dirty="0"/>
            </a:p>
          </p:txBody>
        </p:sp>
        <p:pic>
          <p:nvPicPr>
            <p:cNvPr id="14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4122" y="5635591"/>
              <a:ext cx="1109148" cy="43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</p:pic>
        <p:sp>
          <p:nvSpPr>
            <p:cNvPr id="150" name="TextBox 149"/>
            <p:cNvSpPr txBox="1"/>
            <p:nvPr/>
          </p:nvSpPr>
          <p:spPr>
            <a:xfrm>
              <a:off x="3815801" y="5743903"/>
              <a:ext cx="3035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“…unmatched capability and affordability.”</a:t>
              </a:r>
              <a:endParaRPr lang="en-US" sz="1200" dirty="0"/>
            </a:p>
          </p:txBody>
        </p:sp>
        <p:pic>
          <p:nvPicPr>
            <p:cNvPr id="15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96344" y="6075960"/>
              <a:ext cx="1196373" cy="35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152" name="TextBox 151"/>
            <p:cNvSpPr txBox="1"/>
            <p:nvPr/>
          </p:nvSpPr>
          <p:spPr>
            <a:xfrm>
              <a:off x="4861580" y="6164315"/>
              <a:ext cx="3635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“…can surpass performance of FPGAs or CPLDs.”</a:t>
              </a:r>
              <a:endParaRPr lang="en-US" sz="1200" dirty="0"/>
            </a:p>
          </p:txBody>
        </p:sp>
      </p:grpSp>
      <p:grpSp>
        <p:nvGrpSpPr>
          <p:cNvPr id="3" name="Group 194"/>
          <p:cNvGrpSpPr/>
          <p:nvPr/>
        </p:nvGrpSpPr>
        <p:grpSpPr>
          <a:xfrm>
            <a:off x="3601844" y="1781285"/>
            <a:ext cx="5231780" cy="3000508"/>
            <a:chOff x="3423425" y="2489892"/>
            <a:chExt cx="5410200" cy="2012191"/>
          </a:xfrm>
        </p:grpSpPr>
        <p:sp>
          <p:nvSpPr>
            <p:cNvPr id="173" name="Rectangle 52"/>
            <p:cNvSpPr>
              <a:spLocks noChangeArrowheads="1"/>
            </p:cNvSpPr>
            <p:nvPr/>
          </p:nvSpPr>
          <p:spPr bwMode="auto">
            <a:xfrm>
              <a:off x="3428187" y="4121418"/>
              <a:ext cx="5400675" cy="9525"/>
            </a:xfrm>
            <a:prstGeom prst="rect">
              <a:avLst/>
            </a:prstGeom>
            <a:solidFill>
              <a:srgbClr val="868686"/>
            </a:solidFill>
            <a:ln w="6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3"/>
            <p:cNvSpPr>
              <a:spLocks noEditPoints="1"/>
            </p:cNvSpPr>
            <p:nvPr/>
          </p:nvSpPr>
          <p:spPr bwMode="auto">
            <a:xfrm>
              <a:off x="3423425" y="4133658"/>
              <a:ext cx="5410200" cy="476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84" y="0"/>
                </a:cxn>
                <a:cxn ang="0">
                  <a:pos x="684" y="30"/>
                </a:cxn>
                <a:cxn ang="0">
                  <a:pos x="678" y="30"/>
                </a:cxn>
                <a:cxn ang="0">
                  <a:pos x="678" y="0"/>
                </a:cxn>
                <a:cxn ang="0">
                  <a:pos x="684" y="0"/>
                </a:cxn>
                <a:cxn ang="0">
                  <a:pos x="1368" y="0"/>
                </a:cxn>
                <a:cxn ang="0">
                  <a:pos x="1368" y="30"/>
                </a:cxn>
                <a:cxn ang="0">
                  <a:pos x="1362" y="30"/>
                </a:cxn>
                <a:cxn ang="0">
                  <a:pos x="1362" y="0"/>
                </a:cxn>
                <a:cxn ang="0">
                  <a:pos x="1368" y="0"/>
                </a:cxn>
                <a:cxn ang="0">
                  <a:pos x="2046" y="0"/>
                </a:cxn>
                <a:cxn ang="0">
                  <a:pos x="2046" y="30"/>
                </a:cxn>
                <a:cxn ang="0">
                  <a:pos x="2040" y="30"/>
                </a:cxn>
                <a:cxn ang="0">
                  <a:pos x="2040" y="0"/>
                </a:cxn>
                <a:cxn ang="0">
                  <a:pos x="2046" y="0"/>
                </a:cxn>
                <a:cxn ang="0">
                  <a:pos x="2730" y="0"/>
                </a:cxn>
                <a:cxn ang="0">
                  <a:pos x="2730" y="30"/>
                </a:cxn>
                <a:cxn ang="0">
                  <a:pos x="2724" y="30"/>
                </a:cxn>
                <a:cxn ang="0">
                  <a:pos x="2724" y="0"/>
                </a:cxn>
                <a:cxn ang="0">
                  <a:pos x="2730" y="0"/>
                </a:cxn>
                <a:cxn ang="0">
                  <a:pos x="3408" y="0"/>
                </a:cxn>
                <a:cxn ang="0">
                  <a:pos x="3408" y="30"/>
                </a:cxn>
                <a:cxn ang="0">
                  <a:pos x="3402" y="30"/>
                </a:cxn>
                <a:cxn ang="0">
                  <a:pos x="3402" y="0"/>
                </a:cxn>
                <a:cxn ang="0">
                  <a:pos x="3408" y="0"/>
                </a:cxn>
              </a:cxnLst>
              <a:rect l="0" t="0" r="r" b="b"/>
              <a:pathLst>
                <a:path w="3408" h="30">
                  <a:moveTo>
                    <a:pt x="6" y="0"/>
                  </a:moveTo>
                  <a:lnTo>
                    <a:pt x="6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84" y="0"/>
                  </a:moveTo>
                  <a:lnTo>
                    <a:pt x="684" y="30"/>
                  </a:lnTo>
                  <a:lnTo>
                    <a:pt x="678" y="30"/>
                  </a:lnTo>
                  <a:lnTo>
                    <a:pt x="678" y="0"/>
                  </a:lnTo>
                  <a:lnTo>
                    <a:pt x="684" y="0"/>
                  </a:lnTo>
                  <a:close/>
                  <a:moveTo>
                    <a:pt x="1368" y="0"/>
                  </a:moveTo>
                  <a:lnTo>
                    <a:pt x="1368" y="30"/>
                  </a:lnTo>
                  <a:lnTo>
                    <a:pt x="1362" y="30"/>
                  </a:lnTo>
                  <a:lnTo>
                    <a:pt x="1362" y="0"/>
                  </a:lnTo>
                  <a:lnTo>
                    <a:pt x="1368" y="0"/>
                  </a:lnTo>
                  <a:close/>
                  <a:moveTo>
                    <a:pt x="2046" y="0"/>
                  </a:moveTo>
                  <a:lnTo>
                    <a:pt x="2046" y="30"/>
                  </a:lnTo>
                  <a:lnTo>
                    <a:pt x="2040" y="30"/>
                  </a:lnTo>
                  <a:lnTo>
                    <a:pt x="2040" y="0"/>
                  </a:lnTo>
                  <a:lnTo>
                    <a:pt x="2046" y="0"/>
                  </a:lnTo>
                  <a:close/>
                  <a:moveTo>
                    <a:pt x="2730" y="0"/>
                  </a:moveTo>
                  <a:lnTo>
                    <a:pt x="2730" y="30"/>
                  </a:lnTo>
                  <a:lnTo>
                    <a:pt x="2724" y="30"/>
                  </a:lnTo>
                  <a:lnTo>
                    <a:pt x="2724" y="0"/>
                  </a:lnTo>
                  <a:lnTo>
                    <a:pt x="2730" y="0"/>
                  </a:lnTo>
                  <a:close/>
                  <a:moveTo>
                    <a:pt x="3408" y="0"/>
                  </a:moveTo>
                  <a:lnTo>
                    <a:pt x="3408" y="30"/>
                  </a:lnTo>
                  <a:lnTo>
                    <a:pt x="3402" y="30"/>
                  </a:lnTo>
                  <a:lnTo>
                    <a:pt x="3402" y="0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868686"/>
            </a:solidFill>
            <a:ln w="6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93"/>
            <p:cNvGrpSpPr/>
            <p:nvPr/>
          </p:nvGrpSpPr>
          <p:grpSpPr>
            <a:xfrm>
              <a:off x="3552012" y="2489892"/>
              <a:ext cx="5127860" cy="2012191"/>
              <a:chOff x="3552012" y="2489892"/>
              <a:chExt cx="5127860" cy="2012191"/>
            </a:xfrm>
          </p:grpSpPr>
          <p:pic>
            <p:nvPicPr>
              <p:cNvPr id="163" name="Picture 3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52012" y="3895533"/>
                <a:ext cx="2762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3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37862" y="3895533"/>
                <a:ext cx="2667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3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909292" y="3884582"/>
                <a:ext cx="2762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4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12240" y="3895533"/>
                <a:ext cx="2667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4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88565" y="3895533"/>
                <a:ext cx="2762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28237" y="3619308"/>
                <a:ext cx="2667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4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904562" y="3495483"/>
                <a:ext cx="276225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4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185517" y="2625691"/>
                <a:ext cx="266700" cy="1487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4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78940" y="3362133"/>
                <a:ext cx="27622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4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164790" y="3190683"/>
                <a:ext cx="266700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" name="Rectangle 54"/>
              <p:cNvSpPr>
                <a:spLocks noChangeArrowheads="1"/>
              </p:cNvSpPr>
              <p:nvPr/>
            </p:nvSpPr>
            <p:spPr bwMode="auto">
              <a:xfrm>
                <a:off x="3858046" y="3473885"/>
                <a:ext cx="213200" cy="12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" name="Rectangle 55"/>
              <p:cNvSpPr>
                <a:spLocks noChangeArrowheads="1"/>
              </p:cNvSpPr>
              <p:nvPr/>
            </p:nvSpPr>
            <p:spPr bwMode="auto">
              <a:xfrm>
                <a:off x="4939134" y="3345298"/>
                <a:ext cx="213200" cy="12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" name="Rectangle 56"/>
              <p:cNvSpPr>
                <a:spLocks noChangeArrowheads="1"/>
              </p:cNvSpPr>
              <p:nvPr/>
            </p:nvSpPr>
            <p:spPr bwMode="auto">
              <a:xfrm>
                <a:off x="8187650" y="2489892"/>
                <a:ext cx="220471" cy="12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" name="Rectangle 57"/>
              <p:cNvSpPr>
                <a:spLocks noChangeArrowheads="1"/>
              </p:cNvSpPr>
              <p:nvPr/>
            </p:nvSpPr>
            <p:spPr bwMode="auto">
              <a:xfrm>
                <a:off x="6113512" y="3218298"/>
                <a:ext cx="213200" cy="12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3.0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" name="Rectangle 58"/>
              <p:cNvSpPr>
                <a:spLocks noChangeArrowheads="1"/>
              </p:cNvSpPr>
              <p:nvPr/>
            </p:nvSpPr>
            <p:spPr bwMode="auto">
              <a:xfrm>
                <a:off x="7194599" y="3040498"/>
                <a:ext cx="213200" cy="12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3.7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" name="Rectangle 64"/>
              <p:cNvSpPr>
                <a:spLocks noChangeArrowheads="1"/>
              </p:cNvSpPr>
              <p:nvPr/>
            </p:nvSpPr>
            <p:spPr bwMode="auto">
              <a:xfrm>
                <a:off x="3686950" y="4180907"/>
                <a:ext cx="619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Memory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" name="Rectangle 65"/>
              <p:cNvSpPr>
                <a:spLocks noChangeArrowheads="1"/>
              </p:cNvSpPr>
              <p:nvPr/>
            </p:nvSpPr>
            <p:spPr bwMode="auto">
              <a:xfrm>
                <a:off x="3706000" y="4292533"/>
                <a:ext cx="5715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Density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" name="Rectangle 66"/>
              <p:cNvSpPr>
                <a:spLocks noChangeArrowheads="1"/>
              </p:cNvSpPr>
              <p:nvPr/>
            </p:nvSpPr>
            <p:spPr bwMode="auto">
              <a:xfrm>
                <a:off x="4863287" y="4180907"/>
                <a:ext cx="4286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Logic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" name="Rectangle 67"/>
              <p:cNvSpPr>
                <a:spLocks noChangeArrowheads="1"/>
              </p:cNvSpPr>
              <p:nvPr/>
            </p:nvSpPr>
            <p:spPr bwMode="auto">
              <a:xfrm>
                <a:off x="4768037" y="4292533"/>
                <a:ext cx="51135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Density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4" name="Rectangle 68"/>
              <p:cNvSpPr>
                <a:spLocks noChangeArrowheads="1"/>
              </p:cNvSpPr>
              <p:nvPr/>
            </p:nvSpPr>
            <p:spPr bwMode="auto">
              <a:xfrm>
                <a:off x="8028644" y="4186373"/>
                <a:ext cx="67" cy="18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5" name="Rectangle 69"/>
              <p:cNvSpPr>
                <a:spLocks noChangeArrowheads="1"/>
              </p:cNvSpPr>
              <p:nvPr/>
            </p:nvSpPr>
            <p:spPr bwMode="auto">
              <a:xfrm>
                <a:off x="7771468" y="4173278"/>
                <a:ext cx="908404" cy="24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Logic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Performance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6" name="Rectangle 70"/>
              <p:cNvSpPr>
                <a:spLocks noChangeArrowheads="1"/>
              </p:cNvSpPr>
              <p:nvPr/>
            </p:nvSpPr>
            <p:spPr bwMode="auto">
              <a:xfrm>
                <a:off x="5807337" y="4180906"/>
                <a:ext cx="619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Memory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7" name="Rectangle 71"/>
              <p:cNvSpPr>
                <a:spLocks noChangeArrowheads="1"/>
              </p:cNvSpPr>
              <p:nvPr/>
            </p:nvSpPr>
            <p:spPr bwMode="auto">
              <a:xfrm>
                <a:off x="5683512" y="4292532"/>
                <a:ext cx="838199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Throughput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8" name="Rectangle 72"/>
              <p:cNvSpPr>
                <a:spLocks noChangeArrowheads="1"/>
              </p:cNvSpPr>
              <p:nvPr/>
            </p:nvSpPr>
            <p:spPr bwMode="auto">
              <a:xfrm>
                <a:off x="7002725" y="4180906"/>
                <a:ext cx="3810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DSP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9" name="Rectangle 73"/>
              <p:cNvSpPr>
                <a:spLocks noChangeArrowheads="1"/>
              </p:cNvSpPr>
              <p:nvPr/>
            </p:nvSpPr>
            <p:spPr bwMode="auto">
              <a:xfrm>
                <a:off x="6716975" y="4292532"/>
                <a:ext cx="9429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Performance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190" name="Picture 7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9162" y="1442961"/>
            <a:ext cx="153900" cy="1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75"/>
          <p:cNvSpPr>
            <a:spLocks noChangeArrowheads="1"/>
          </p:cNvSpPr>
          <p:nvPr/>
        </p:nvSpPr>
        <p:spPr bwMode="auto">
          <a:xfrm>
            <a:off x="4372750" y="1401648"/>
            <a:ext cx="5287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FPGA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2" name="Picture 7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1795" y="1442961"/>
            <a:ext cx="153900" cy="1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" name="Rectangle 77"/>
          <p:cNvSpPr>
            <a:spLocks noChangeArrowheads="1"/>
          </p:cNvSpPr>
          <p:nvPr/>
        </p:nvSpPr>
        <p:spPr bwMode="auto">
          <a:xfrm>
            <a:off x="5638558" y="1401648"/>
            <a:ext cx="10252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Tabula 3PLD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2367" y="1295400"/>
            <a:ext cx="8791731" cy="5105400"/>
          </a:xfrm>
        </p:spPr>
        <p:txBody>
          <a:bodyPr/>
          <a:lstStyle/>
          <a:p>
            <a:r>
              <a:rPr lang="en-US" dirty="0" smtClean="0"/>
              <a:t>Spacetime dramatically improves density, performance, memory, DSP</a:t>
            </a:r>
          </a:p>
          <a:p>
            <a:pPr lvl="1"/>
            <a:r>
              <a:rPr lang="en-US" dirty="0" smtClean="0"/>
              <a:t>Need not cost extra power intrinsically</a:t>
            </a:r>
          </a:p>
          <a:p>
            <a:r>
              <a:rPr lang="en-US" dirty="0" smtClean="0"/>
              <a:t>Map designs into 3D using the mathematics of special relativity</a:t>
            </a:r>
          </a:p>
          <a:p>
            <a:pPr lvl="1"/>
            <a:r>
              <a:rPr lang="en-US" dirty="0" smtClean="0"/>
              <a:t>2 spatial dimensions and 1 time dimension = 3D Minkowski </a:t>
            </a:r>
            <a:r>
              <a:rPr lang="en-US" dirty="0" err="1" smtClean="0"/>
              <a:t>spacetime</a:t>
            </a:r>
            <a:endParaRPr lang="en-US" dirty="0" smtClean="0"/>
          </a:p>
          <a:p>
            <a:r>
              <a:rPr lang="en-US" dirty="0" smtClean="0"/>
              <a:t>Dynamic reconfiguration is just the first step on a long, fascinating path</a:t>
            </a:r>
          </a:p>
          <a:p>
            <a:pPr lvl="1"/>
            <a:r>
              <a:rPr lang="en-US" dirty="0" smtClean="0"/>
              <a:t>Significant inventions all along the way</a:t>
            </a:r>
          </a:p>
          <a:p>
            <a:r>
              <a:rPr lang="en-US" dirty="0" smtClean="0"/>
              <a:t>Many advanced Spacetime techniques</a:t>
            </a:r>
          </a:p>
          <a:p>
            <a:pPr lvl="1"/>
            <a:r>
              <a:rPr lang="en-US" dirty="0" smtClean="0"/>
              <a:t>Transparent latches in interconnect, extension, rescaling, rescheduling, state as Z wiring, P&amp;R in 3D Minkowski geometry, etc.</a:t>
            </a:r>
          </a:p>
          <a:p>
            <a:endParaRPr lang="en-US" dirty="0" smtClean="0"/>
          </a:p>
          <a:p>
            <a:r>
              <a:rPr lang="en-US" dirty="0" smtClean="0"/>
              <a:t>Static scheduling and 3D view opens a new door in computing</a:t>
            </a:r>
          </a:p>
          <a:p>
            <a:r>
              <a:rPr lang="en-US" dirty="0" smtClean="0"/>
              <a:t>Powerful, alternative perspective from “parallel computing” to exploit massive parallelism of the hardware</a:t>
            </a:r>
          </a:p>
          <a:p>
            <a:endParaRPr lang="en-US" dirty="0" smtClean="0"/>
          </a:p>
          <a:p>
            <a:r>
              <a:rPr lang="en-US" dirty="0" smtClean="0"/>
              <a:t>Wait ‘til you see what happens next!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/>
          <p:cNvCxnSpPr/>
          <p:nvPr/>
        </p:nvCxnSpPr>
        <p:spPr bwMode="auto">
          <a:xfrm flipV="1">
            <a:off x="776518" y="4230914"/>
            <a:ext cx="1523997" cy="13280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</a:t>
            </a:r>
            <a:r>
              <a:rPr lang="en-US" dirty="0" smtClean="0">
                <a:sym typeface="Wingdings" pitchFamily="2" charset="2"/>
              </a:rPr>
              <a:t> 3PLD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06F-CB4E-4ECB-BAED-D5EE290DE6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Tabula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39659" y="1647372"/>
            <a:ext cx="3541434" cy="39551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93083" y="5024083"/>
            <a:ext cx="381798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L1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54738" y="5024083"/>
            <a:ext cx="381798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3923" y="5529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9859" y="34248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89441" y="5562601"/>
            <a:ext cx="3122159" cy="362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>
            <a:off x="-1193513" y="3579645"/>
            <a:ext cx="3963981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65348" y="55662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43554" y="4550228"/>
            <a:ext cx="841818" cy="338554"/>
            <a:chOff x="43554" y="4550228"/>
            <a:chExt cx="841818" cy="338554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718457" y="4724389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3554" y="4550228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0.5 ns</a:t>
              </a:r>
              <a:endParaRPr lang="en-US" sz="2400" dirty="0"/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215075" y="3831788"/>
            <a:ext cx="670297" cy="338554"/>
            <a:chOff x="215075" y="3831788"/>
            <a:chExt cx="670297" cy="338554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718457" y="4002319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15075" y="3831788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ns</a:t>
              </a:r>
              <a:endParaRPr lang="en-US" sz="2400" dirty="0"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43554" y="3106091"/>
            <a:ext cx="841818" cy="338554"/>
            <a:chOff x="43554" y="3106091"/>
            <a:chExt cx="841818" cy="338554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718457" y="3280248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3554" y="3106091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1.5 ns</a:t>
              </a:r>
              <a:endParaRPr lang="en-US" sz="2400" dirty="0"/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215075" y="2380394"/>
            <a:ext cx="670297" cy="338554"/>
            <a:chOff x="215075" y="2380394"/>
            <a:chExt cx="670297" cy="33855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718457" y="2558177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215075" y="2380394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ns</a:t>
              </a:r>
              <a:endParaRPr lang="en-US" sz="2400" dirty="0"/>
            </a:p>
          </p:txBody>
        </p:sp>
      </p:grpSp>
      <p:grpSp>
        <p:nvGrpSpPr>
          <p:cNvPr id="22" name="Group 46"/>
          <p:cNvGrpSpPr/>
          <p:nvPr/>
        </p:nvGrpSpPr>
        <p:grpSpPr>
          <a:xfrm>
            <a:off x="43554" y="1654697"/>
            <a:ext cx="841818" cy="338554"/>
            <a:chOff x="43554" y="1654697"/>
            <a:chExt cx="841818" cy="338554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718457" y="1836106"/>
              <a:ext cx="16691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3554" y="1654697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2.5 ns</a:t>
              </a:r>
              <a:endParaRPr lang="en-US" sz="2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2662" y="117565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endParaRPr lang="en-US" dirty="0"/>
          </a:p>
        </p:txBody>
      </p:sp>
      <p:grpSp>
        <p:nvGrpSpPr>
          <p:cNvPr id="23" name="Group 70"/>
          <p:cNvGrpSpPr/>
          <p:nvPr/>
        </p:nvGrpSpPr>
        <p:grpSpPr>
          <a:xfrm>
            <a:off x="805543" y="4408422"/>
            <a:ext cx="4187371" cy="1143292"/>
            <a:chOff x="805543" y="4408422"/>
            <a:chExt cx="4187371" cy="1143292"/>
          </a:xfrm>
        </p:grpSpPr>
        <p:sp>
          <p:nvSpPr>
            <p:cNvPr id="43" name="Parallelogram 42"/>
            <p:cNvSpPr/>
            <p:nvPr/>
          </p:nvSpPr>
          <p:spPr bwMode="auto">
            <a:xfrm>
              <a:off x="805543" y="4412343"/>
              <a:ext cx="4187371" cy="1139371"/>
            </a:xfrm>
            <a:prstGeom prst="parallelogram">
              <a:avLst>
                <a:gd name="adj" fmla="val 116437"/>
              </a:avLst>
            </a:prstGeom>
            <a:solidFill>
              <a:srgbClr val="BFBFB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6" name="Straight Connector 45"/>
            <p:cNvCxnSpPr>
              <a:stCxn id="43" idx="1"/>
              <a:endCxn id="43" idx="3"/>
            </p:cNvCxnSpPr>
            <p:nvPr/>
          </p:nvCxnSpPr>
          <p:spPr bwMode="auto">
            <a:xfrm rot="16200000" flipH="1" flipV="1">
              <a:off x="2329543" y="4318703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H="1" flipV="1">
              <a:off x="2993891" y="4314783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H="1" flipV="1">
              <a:off x="1571531" y="4318679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3" idx="5"/>
              <a:endCxn id="43" idx="2"/>
            </p:cNvCxnSpPr>
            <p:nvPr/>
          </p:nvCxnSpPr>
          <p:spPr bwMode="auto">
            <a:xfrm rot="10800000" flipH="1">
              <a:off x="1468867" y="4982029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H="1">
              <a:off x="1797127" y="4696733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0800000" flipH="1">
              <a:off x="1140571" y="5259473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Arrow Connector 20"/>
          <p:cNvCxnSpPr>
            <a:stCxn id="83" idx="1"/>
            <a:endCxn id="20" idx="1"/>
          </p:cNvCxnSpPr>
          <p:nvPr/>
        </p:nvCxnSpPr>
        <p:spPr bwMode="auto">
          <a:xfrm flipV="1">
            <a:off x="1427088" y="3995057"/>
            <a:ext cx="1746402" cy="125565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27259" y="5256311"/>
            <a:ext cx="426399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L1 </a:t>
            </a:r>
          </a:p>
        </p:txBody>
      </p:sp>
      <p:grpSp>
        <p:nvGrpSpPr>
          <p:cNvPr id="24" name="Group 68"/>
          <p:cNvGrpSpPr/>
          <p:nvPr/>
        </p:nvGrpSpPr>
        <p:grpSpPr>
          <a:xfrm>
            <a:off x="6059663" y="1647371"/>
            <a:ext cx="1886869" cy="3955149"/>
            <a:chOff x="6059663" y="1647371"/>
            <a:chExt cx="1886869" cy="3955149"/>
          </a:xfrm>
        </p:grpSpPr>
        <p:cxnSp>
          <p:nvCxnSpPr>
            <p:cNvPr id="54" name="Straight Connector 53"/>
            <p:cNvCxnSpPr>
              <a:stCxn id="6" idx="0"/>
              <a:endCxn id="6" idx="2"/>
            </p:cNvCxnSpPr>
            <p:nvPr/>
          </p:nvCxnSpPr>
          <p:spPr bwMode="auto">
            <a:xfrm rot="16200000" flipH="1">
              <a:off x="5032804" y="3624943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5968960" y="3624946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4082091" y="3624949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69"/>
          <p:cNvGrpSpPr/>
          <p:nvPr/>
        </p:nvGrpSpPr>
        <p:grpSpPr>
          <a:xfrm>
            <a:off x="5232401" y="2681516"/>
            <a:ext cx="3563206" cy="1901371"/>
            <a:chOff x="5232401" y="2681516"/>
            <a:chExt cx="3563206" cy="1901371"/>
          </a:xfrm>
        </p:grpSpPr>
        <p:cxnSp>
          <p:nvCxnSpPr>
            <p:cNvPr id="63" name="Straight Connector 62"/>
            <p:cNvCxnSpPr>
              <a:stCxn id="6" idx="3"/>
              <a:endCxn id="6" idx="1"/>
            </p:cNvCxnSpPr>
            <p:nvPr/>
          </p:nvCxnSpPr>
          <p:spPr bwMode="auto">
            <a:xfrm flipH="1">
              <a:off x="5239659" y="3624944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5254173" y="4582887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5232401" y="2681516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5874881" y="5177972"/>
            <a:ext cx="2379857" cy="15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10388" y="4838338"/>
            <a:ext cx="92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ns</a:t>
            </a:r>
            <a:endParaRPr lang="en-US" sz="2000" dirty="0"/>
          </a:p>
        </p:txBody>
      </p:sp>
      <p:sp>
        <p:nvSpPr>
          <p:cNvPr id="73" name="Parallelogram 72"/>
          <p:cNvSpPr/>
          <p:nvPr/>
        </p:nvSpPr>
        <p:spPr bwMode="auto">
          <a:xfrm>
            <a:off x="3096080" y="5340804"/>
            <a:ext cx="609599" cy="181427"/>
          </a:xfrm>
          <a:prstGeom prst="parallelogram">
            <a:avLst>
              <a:gd name="adj" fmla="val 116437"/>
            </a:avLst>
          </a:prstGeom>
          <a:solidFill>
            <a:srgbClr val="000000">
              <a:alpha val="2117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2" name="Group 65"/>
          <p:cNvGrpSpPr/>
          <p:nvPr/>
        </p:nvGrpSpPr>
        <p:grpSpPr>
          <a:xfrm>
            <a:off x="3171373" y="3668030"/>
            <a:ext cx="607915" cy="480915"/>
            <a:chOff x="3171373" y="3668030"/>
            <a:chExt cx="607915" cy="48091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173490" y="3841168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L2 </a:t>
              </a:r>
            </a:p>
          </p:txBody>
        </p:sp>
        <p:sp>
          <p:nvSpPr>
            <p:cNvPr id="80" name="Parallelogram 79"/>
            <p:cNvSpPr/>
            <p:nvPr/>
          </p:nvSpPr>
          <p:spPr bwMode="auto">
            <a:xfrm>
              <a:off x="3171373" y="36680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Parallelogram 80"/>
            <p:cNvSpPr/>
            <p:nvPr/>
          </p:nvSpPr>
          <p:spPr bwMode="auto">
            <a:xfrm rot="16200000" flipV="1">
              <a:off x="3451568" y="38175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2" name="Parallelogram 81"/>
          <p:cNvSpPr/>
          <p:nvPr/>
        </p:nvSpPr>
        <p:spPr bwMode="auto">
          <a:xfrm>
            <a:off x="820058" y="5090430"/>
            <a:ext cx="607915" cy="170997"/>
          </a:xfrm>
          <a:prstGeom prst="parallelogram">
            <a:avLst>
              <a:gd name="adj" fmla="val 116437"/>
            </a:avLst>
          </a:prstGeom>
          <a:solidFill>
            <a:schemeClr val="tx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Parallelogram 82"/>
          <p:cNvSpPr/>
          <p:nvPr/>
        </p:nvSpPr>
        <p:spPr bwMode="auto">
          <a:xfrm rot="16200000" flipV="1">
            <a:off x="1100253" y="5239918"/>
            <a:ext cx="472242" cy="181427"/>
          </a:xfrm>
          <a:prstGeom prst="parallelogram">
            <a:avLst>
              <a:gd name="adj" fmla="val 88102"/>
            </a:avLst>
          </a:prstGeom>
          <a:solidFill>
            <a:schemeClr val="tx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20320" y="45429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 bwMode="auto">
          <a:xfrm>
            <a:off x="2972654" y="5014685"/>
            <a:ext cx="783772" cy="624114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 flipV="1">
            <a:off x="1447800" y="5399315"/>
            <a:ext cx="1759857" cy="10885"/>
          </a:xfrm>
          <a:prstGeom prst="straightConnector1">
            <a:avLst/>
          </a:prstGeom>
          <a:noFill/>
          <a:ln w="57150" cap="flat" cmpd="sng" algn="ctr">
            <a:solidFill>
              <a:srgbClr val="7F7F7F">
                <a:alpha val="50196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64"/>
          <p:cNvGrpSpPr/>
          <p:nvPr/>
        </p:nvGrpSpPr>
        <p:grpSpPr>
          <a:xfrm>
            <a:off x="3107616" y="5063901"/>
            <a:ext cx="682744" cy="488192"/>
            <a:chOff x="3056816" y="5034873"/>
            <a:chExt cx="682744" cy="48819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3056816" y="5215288"/>
              <a:ext cx="496931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L3! </a:t>
              </a:r>
            </a:p>
          </p:txBody>
        </p:sp>
        <p:sp>
          <p:nvSpPr>
            <p:cNvPr id="94" name="Parallelogram 93"/>
            <p:cNvSpPr/>
            <p:nvPr/>
          </p:nvSpPr>
          <p:spPr bwMode="auto">
            <a:xfrm>
              <a:off x="3058942" y="5034873"/>
              <a:ext cx="680618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5" name="Parallelogram 94"/>
            <p:cNvSpPr/>
            <p:nvPr/>
          </p:nvSpPr>
          <p:spPr bwMode="auto">
            <a:xfrm rot="16200000" flipV="1">
              <a:off x="3411839" y="5184361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9" name="Group 73"/>
          <p:cNvGrpSpPr/>
          <p:nvPr/>
        </p:nvGrpSpPr>
        <p:grpSpPr>
          <a:xfrm>
            <a:off x="3818820" y="3884613"/>
            <a:ext cx="623801" cy="488192"/>
            <a:chOff x="3056816" y="5034873"/>
            <a:chExt cx="623801" cy="488192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056816" y="5215288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L4 </a:t>
              </a:r>
            </a:p>
          </p:txBody>
        </p:sp>
        <p:sp>
          <p:nvSpPr>
            <p:cNvPr id="76" name="Parallelogram 75"/>
            <p:cNvSpPr/>
            <p:nvPr/>
          </p:nvSpPr>
          <p:spPr bwMode="auto">
            <a:xfrm>
              <a:off x="3058942" y="5034873"/>
              <a:ext cx="61482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Parallelogram 76"/>
            <p:cNvSpPr/>
            <p:nvPr/>
          </p:nvSpPr>
          <p:spPr bwMode="auto">
            <a:xfrm rot="16200000" flipV="1">
              <a:off x="3353783" y="5184361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78" name="Straight Arrow Connector 77"/>
          <p:cNvCxnSpPr>
            <a:stCxn id="94" idx="1"/>
            <a:endCxn id="75" idx="2"/>
          </p:cNvCxnSpPr>
          <p:nvPr/>
        </p:nvCxnSpPr>
        <p:spPr bwMode="auto">
          <a:xfrm rot="5400000" flipH="1" flipV="1">
            <a:off x="3445263" y="4477145"/>
            <a:ext cx="691096" cy="482417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0800000" flipH="1">
            <a:off x="3637076" y="4840516"/>
            <a:ext cx="499496" cy="434559"/>
          </a:xfrm>
          <a:prstGeom prst="straightConnector1">
            <a:avLst/>
          </a:prstGeom>
          <a:noFill/>
          <a:ln w="57150" cap="flat" cmpd="sng" algn="ctr">
            <a:solidFill>
              <a:srgbClr val="7F7F7F">
                <a:alpha val="50196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Parallelogram 89"/>
          <p:cNvSpPr/>
          <p:nvPr/>
        </p:nvSpPr>
        <p:spPr bwMode="auto">
          <a:xfrm>
            <a:off x="3802744" y="4746172"/>
            <a:ext cx="609599" cy="181427"/>
          </a:xfrm>
          <a:prstGeom prst="parallelogram">
            <a:avLst>
              <a:gd name="adj" fmla="val 116437"/>
            </a:avLst>
          </a:prstGeom>
          <a:solidFill>
            <a:srgbClr val="000000">
              <a:alpha val="2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176561" y="5215297"/>
            <a:ext cx="426399" cy="307777"/>
          </a:xfrm>
          <a:prstGeom prst="rect">
            <a:avLst/>
          </a:prstGeom>
          <a:solidFill>
            <a:srgbClr val="FFC000">
              <a:alpha val="4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L3 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8205761" y="3016371"/>
            <a:ext cx="426399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L4 </a:t>
            </a:r>
          </a:p>
        </p:txBody>
      </p:sp>
      <p:cxnSp>
        <p:nvCxnSpPr>
          <p:cNvPr id="102" name="Straight Arrow Connector 101"/>
          <p:cNvCxnSpPr>
            <a:endCxn id="99" idx="2"/>
          </p:cNvCxnSpPr>
          <p:nvPr/>
        </p:nvCxnSpPr>
        <p:spPr bwMode="auto">
          <a:xfrm rot="16200000" flipV="1">
            <a:off x="7504414" y="4238696"/>
            <a:ext cx="1835681" cy="658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4" name="Group 65"/>
          <p:cNvGrpSpPr/>
          <p:nvPr/>
        </p:nvGrpSpPr>
        <p:grpSpPr>
          <a:xfrm>
            <a:off x="3152142" y="4977582"/>
            <a:ext cx="607915" cy="480915"/>
            <a:chOff x="3171373" y="3668030"/>
            <a:chExt cx="607915" cy="480915"/>
          </a:xfrm>
        </p:grpSpPr>
        <p:sp>
          <p:nvSpPr>
            <p:cNvPr id="87" name="Rectangle 86"/>
            <p:cNvSpPr/>
            <p:nvPr/>
          </p:nvSpPr>
          <p:spPr bwMode="auto">
            <a:xfrm>
              <a:off x="3173490" y="3841168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L2 </a:t>
              </a:r>
            </a:p>
          </p:txBody>
        </p:sp>
        <p:sp>
          <p:nvSpPr>
            <p:cNvPr id="88" name="Parallelogram 87"/>
            <p:cNvSpPr/>
            <p:nvPr/>
          </p:nvSpPr>
          <p:spPr bwMode="auto">
            <a:xfrm>
              <a:off x="3171373" y="36680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" name="Parallelogram 91"/>
            <p:cNvSpPr/>
            <p:nvPr/>
          </p:nvSpPr>
          <p:spPr bwMode="auto">
            <a:xfrm rot="16200000" flipV="1">
              <a:off x="3451568" y="38175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 bwMode="auto">
          <a:xfrm>
            <a:off x="3125055" y="5109029"/>
            <a:ext cx="435428" cy="4064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3146829" y="5116289"/>
            <a:ext cx="435428" cy="4064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cxnSpLocks noChangeAspect="1"/>
          </p:cNvCxnSpPr>
          <p:nvPr/>
        </p:nvCxnSpPr>
        <p:spPr bwMode="auto">
          <a:xfrm>
            <a:off x="628600" y="1233716"/>
            <a:ext cx="265609" cy="24790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cxnSpLocks noChangeAspect="1"/>
          </p:cNvCxnSpPr>
          <p:nvPr/>
        </p:nvCxnSpPr>
        <p:spPr bwMode="auto">
          <a:xfrm flipH="1">
            <a:off x="650374" y="1240976"/>
            <a:ext cx="265609" cy="24790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271692" y="306251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</a:t>
            </a:r>
            <a:endParaRPr lang="en-US" dirty="0"/>
          </a:p>
        </p:txBody>
      </p:sp>
      <p:sp>
        <p:nvSpPr>
          <p:cNvPr id="104" name="Oval 103"/>
          <p:cNvSpPr/>
          <p:nvPr/>
        </p:nvSpPr>
        <p:spPr bwMode="auto">
          <a:xfrm>
            <a:off x="8023625" y="4884056"/>
            <a:ext cx="783772" cy="624114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55156 -0.026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 animBg="1"/>
      <p:bldP spid="48" grpId="1" animBg="1"/>
      <p:bldP spid="93" grpId="0" animBg="1"/>
      <p:bldP spid="93" grpId="1" animBg="1"/>
      <p:bldP spid="103" grpId="0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/>
          <p:cNvCxnSpPr/>
          <p:nvPr/>
        </p:nvCxnSpPr>
        <p:spPr bwMode="auto">
          <a:xfrm flipV="1">
            <a:off x="776518" y="4230914"/>
            <a:ext cx="1523997" cy="13280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</a:t>
            </a:r>
            <a:r>
              <a:rPr lang="en-US" dirty="0" smtClean="0">
                <a:sym typeface="Wingdings" pitchFamily="2" charset="2"/>
              </a:rPr>
              <a:t> 3PLD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06F-CB4E-4ECB-BAED-D5EE290DE6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Tabula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39659" y="1647372"/>
            <a:ext cx="3541434" cy="39551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93083" y="5024083"/>
            <a:ext cx="381798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L1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54738" y="5024083"/>
            <a:ext cx="381798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3923" y="5529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9859" y="34248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89441" y="5562601"/>
            <a:ext cx="3122159" cy="362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>
            <a:off x="-1193513" y="3579645"/>
            <a:ext cx="3963981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65348" y="55662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grpSp>
        <p:nvGrpSpPr>
          <p:cNvPr id="2" name="Group 70"/>
          <p:cNvGrpSpPr/>
          <p:nvPr/>
        </p:nvGrpSpPr>
        <p:grpSpPr>
          <a:xfrm>
            <a:off x="805543" y="4408422"/>
            <a:ext cx="4187371" cy="1143292"/>
            <a:chOff x="805543" y="4408422"/>
            <a:chExt cx="4187371" cy="1143292"/>
          </a:xfrm>
        </p:grpSpPr>
        <p:sp>
          <p:nvSpPr>
            <p:cNvPr id="43" name="Parallelogram 42"/>
            <p:cNvSpPr/>
            <p:nvPr/>
          </p:nvSpPr>
          <p:spPr bwMode="auto">
            <a:xfrm>
              <a:off x="805543" y="4412343"/>
              <a:ext cx="4187371" cy="1139371"/>
            </a:xfrm>
            <a:prstGeom prst="parallelogram">
              <a:avLst>
                <a:gd name="adj" fmla="val 116437"/>
              </a:avLst>
            </a:prstGeom>
            <a:solidFill>
              <a:srgbClr val="BFBFB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6" name="Straight Connector 45"/>
            <p:cNvCxnSpPr>
              <a:stCxn id="43" idx="1"/>
              <a:endCxn id="43" idx="3"/>
            </p:cNvCxnSpPr>
            <p:nvPr/>
          </p:nvCxnSpPr>
          <p:spPr bwMode="auto">
            <a:xfrm rot="16200000" flipH="1" flipV="1">
              <a:off x="2329543" y="4318703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H="1" flipV="1">
              <a:off x="2993891" y="4314783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H="1" flipV="1">
              <a:off x="1571531" y="4318679"/>
              <a:ext cx="1139371" cy="132664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3" idx="5"/>
              <a:endCxn id="43" idx="2"/>
            </p:cNvCxnSpPr>
            <p:nvPr/>
          </p:nvCxnSpPr>
          <p:spPr bwMode="auto">
            <a:xfrm rot="10800000" flipH="1">
              <a:off x="1468867" y="4982029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H="1">
              <a:off x="1797127" y="4696733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0800000" flipH="1">
              <a:off x="1140571" y="5259473"/>
              <a:ext cx="2860721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Arrow Connector 20"/>
          <p:cNvCxnSpPr>
            <a:stCxn id="83" idx="1"/>
            <a:endCxn id="20" idx="1"/>
          </p:cNvCxnSpPr>
          <p:nvPr/>
        </p:nvCxnSpPr>
        <p:spPr bwMode="auto">
          <a:xfrm flipV="1">
            <a:off x="1427088" y="3995057"/>
            <a:ext cx="1746402" cy="125565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68"/>
          <p:cNvGrpSpPr/>
          <p:nvPr/>
        </p:nvGrpSpPr>
        <p:grpSpPr>
          <a:xfrm>
            <a:off x="6059663" y="1647371"/>
            <a:ext cx="1886869" cy="3955149"/>
            <a:chOff x="6059663" y="1647371"/>
            <a:chExt cx="1886869" cy="3955149"/>
          </a:xfrm>
        </p:grpSpPr>
        <p:cxnSp>
          <p:nvCxnSpPr>
            <p:cNvPr id="54" name="Straight Connector 53"/>
            <p:cNvCxnSpPr>
              <a:stCxn id="6" idx="0"/>
              <a:endCxn id="6" idx="2"/>
            </p:cNvCxnSpPr>
            <p:nvPr/>
          </p:nvCxnSpPr>
          <p:spPr bwMode="auto">
            <a:xfrm rot="16200000" flipH="1">
              <a:off x="5032804" y="3624943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5968960" y="3624946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4082091" y="3624949"/>
              <a:ext cx="3955143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69"/>
          <p:cNvGrpSpPr/>
          <p:nvPr/>
        </p:nvGrpSpPr>
        <p:grpSpPr>
          <a:xfrm>
            <a:off x="5232401" y="2681516"/>
            <a:ext cx="3563206" cy="1901371"/>
            <a:chOff x="5232401" y="2681516"/>
            <a:chExt cx="3563206" cy="1901371"/>
          </a:xfrm>
        </p:grpSpPr>
        <p:cxnSp>
          <p:nvCxnSpPr>
            <p:cNvPr id="63" name="Straight Connector 62"/>
            <p:cNvCxnSpPr>
              <a:stCxn id="6" idx="3"/>
              <a:endCxn id="6" idx="1"/>
            </p:cNvCxnSpPr>
            <p:nvPr/>
          </p:nvCxnSpPr>
          <p:spPr bwMode="auto">
            <a:xfrm flipH="1">
              <a:off x="5239659" y="3624944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5254173" y="4582887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5232401" y="2681516"/>
              <a:ext cx="3541434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5874881" y="5177972"/>
            <a:ext cx="2379857" cy="15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10388" y="4838338"/>
            <a:ext cx="92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ns</a:t>
            </a:r>
            <a:endParaRPr lang="en-US" sz="2000" dirty="0"/>
          </a:p>
        </p:txBody>
      </p:sp>
      <p:sp>
        <p:nvSpPr>
          <p:cNvPr id="73" name="Parallelogram 72"/>
          <p:cNvSpPr/>
          <p:nvPr/>
        </p:nvSpPr>
        <p:spPr bwMode="auto">
          <a:xfrm>
            <a:off x="3096080" y="5340804"/>
            <a:ext cx="609599" cy="181427"/>
          </a:xfrm>
          <a:prstGeom prst="parallelogram">
            <a:avLst>
              <a:gd name="adj" fmla="val 116437"/>
            </a:avLst>
          </a:prstGeom>
          <a:solidFill>
            <a:srgbClr val="000000">
              <a:alpha val="2117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7" name="Group 65"/>
          <p:cNvGrpSpPr/>
          <p:nvPr/>
        </p:nvGrpSpPr>
        <p:grpSpPr>
          <a:xfrm>
            <a:off x="3171373" y="3668030"/>
            <a:ext cx="607915" cy="480915"/>
            <a:chOff x="3171373" y="3668030"/>
            <a:chExt cx="607915" cy="48091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173490" y="3841168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L2 </a:t>
              </a:r>
            </a:p>
          </p:txBody>
        </p:sp>
        <p:sp>
          <p:nvSpPr>
            <p:cNvPr id="80" name="Parallelogram 79"/>
            <p:cNvSpPr/>
            <p:nvPr/>
          </p:nvSpPr>
          <p:spPr bwMode="auto">
            <a:xfrm>
              <a:off x="3171373" y="36680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Parallelogram 80"/>
            <p:cNvSpPr/>
            <p:nvPr/>
          </p:nvSpPr>
          <p:spPr bwMode="auto">
            <a:xfrm rot="16200000" flipV="1">
              <a:off x="3451568" y="38175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2" name="Group 95"/>
          <p:cNvGrpSpPr/>
          <p:nvPr/>
        </p:nvGrpSpPr>
        <p:grpSpPr>
          <a:xfrm>
            <a:off x="820058" y="5090430"/>
            <a:ext cx="607915" cy="476323"/>
            <a:chOff x="820058" y="5090430"/>
            <a:chExt cx="607915" cy="47632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27259" y="5256311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L1 </a:t>
              </a:r>
            </a:p>
          </p:txBody>
        </p:sp>
        <p:sp>
          <p:nvSpPr>
            <p:cNvPr id="82" name="Parallelogram 81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Parallelogram 82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320320" y="45429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V="1">
            <a:off x="1447800" y="5399315"/>
            <a:ext cx="1759857" cy="10885"/>
          </a:xfrm>
          <a:prstGeom prst="straightConnector1">
            <a:avLst/>
          </a:prstGeom>
          <a:noFill/>
          <a:ln w="57150" cap="flat" cmpd="sng" algn="ctr">
            <a:solidFill>
              <a:srgbClr val="7F7F7F">
                <a:alpha val="50196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64"/>
          <p:cNvGrpSpPr/>
          <p:nvPr/>
        </p:nvGrpSpPr>
        <p:grpSpPr>
          <a:xfrm>
            <a:off x="3107616" y="5063901"/>
            <a:ext cx="682744" cy="488192"/>
            <a:chOff x="3056816" y="5034873"/>
            <a:chExt cx="682744" cy="48819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3056816" y="5215288"/>
              <a:ext cx="496931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L3! </a:t>
              </a:r>
            </a:p>
          </p:txBody>
        </p:sp>
        <p:sp>
          <p:nvSpPr>
            <p:cNvPr id="94" name="Parallelogram 93"/>
            <p:cNvSpPr/>
            <p:nvPr/>
          </p:nvSpPr>
          <p:spPr bwMode="auto">
            <a:xfrm>
              <a:off x="3058942" y="5034873"/>
              <a:ext cx="680618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5" name="Parallelogram 94"/>
            <p:cNvSpPr/>
            <p:nvPr/>
          </p:nvSpPr>
          <p:spPr bwMode="auto">
            <a:xfrm rot="16200000" flipV="1">
              <a:off x="3411839" y="5184361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73"/>
          <p:cNvGrpSpPr/>
          <p:nvPr/>
        </p:nvGrpSpPr>
        <p:grpSpPr>
          <a:xfrm>
            <a:off x="3818820" y="3884613"/>
            <a:ext cx="623801" cy="488192"/>
            <a:chOff x="3056816" y="5034873"/>
            <a:chExt cx="623801" cy="488192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056816" y="5215288"/>
              <a:ext cx="426399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L4 </a:t>
              </a:r>
            </a:p>
          </p:txBody>
        </p:sp>
        <p:sp>
          <p:nvSpPr>
            <p:cNvPr id="76" name="Parallelogram 75"/>
            <p:cNvSpPr/>
            <p:nvPr/>
          </p:nvSpPr>
          <p:spPr bwMode="auto">
            <a:xfrm>
              <a:off x="3058942" y="5034873"/>
              <a:ext cx="61482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Parallelogram 76"/>
            <p:cNvSpPr/>
            <p:nvPr/>
          </p:nvSpPr>
          <p:spPr bwMode="auto">
            <a:xfrm rot="16200000" flipV="1">
              <a:off x="3353783" y="5184361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78" name="Straight Arrow Connector 77"/>
          <p:cNvCxnSpPr>
            <a:stCxn id="94" idx="1"/>
            <a:endCxn id="75" idx="2"/>
          </p:cNvCxnSpPr>
          <p:nvPr/>
        </p:nvCxnSpPr>
        <p:spPr bwMode="auto">
          <a:xfrm rot="5400000" flipH="1" flipV="1">
            <a:off x="3445263" y="4477145"/>
            <a:ext cx="691096" cy="482417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0800000" flipH="1">
            <a:off x="3637076" y="4840516"/>
            <a:ext cx="499496" cy="434559"/>
          </a:xfrm>
          <a:prstGeom prst="straightConnector1">
            <a:avLst/>
          </a:prstGeom>
          <a:noFill/>
          <a:ln w="57150" cap="flat" cmpd="sng" algn="ctr">
            <a:solidFill>
              <a:srgbClr val="7F7F7F">
                <a:alpha val="50196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Parallelogram 89"/>
          <p:cNvSpPr/>
          <p:nvPr/>
        </p:nvSpPr>
        <p:spPr bwMode="auto">
          <a:xfrm>
            <a:off x="3802744" y="4746172"/>
            <a:ext cx="609599" cy="181427"/>
          </a:xfrm>
          <a:prstGeom prst="parallelogram">
            <a:avLst>
              <a:gd name="adj" fmla="val 116437"/>
            </a:avLst>
          </a:prstGeom>
          <a:solidFill>
            <a:srgbClr val="000000">
              <a:alpha val="2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05761" y="3016371"/>
            <a:ext cx="426399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L4 </a:t>
            </a:r>
          </a:p>
        </p:txBody>
      </p:sp>
      <p:cxnSp>
        <p:nvCxnSpPr>
          <p:cNvPr id="102" name="Straight Arrow Connector 101"/>
          <p:cNvCxnSpPr>
            <a:endCxn id="99" idx="2"/>
          </p:cNvCxnSpPr>
          <p:nvPr/>
        </p:nvCxnSpPr>
        <p:spPr bwMode="auto">
          <a:xfrm rot="16200000" flipV="1">
            <a:off x="7504414" y="4238696"/>
            <a:ext cx="1835681" cy="658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271692" y="306251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8251481" y="5040037"/>
            <a:ext cx="426399" cy="307777"/>
          </a:xfrm>
          <a:prstGeom prst="rect">
            <a:avLst/>
          </a:prstGeom>
          <a:solidFill>
            <a:srgbClr val="FFC000">
              <a:alpha val="4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L3 </a:t>
            </a:r>
          </a:p>
        </p:txBody>
      </p:sp>
      <p:grpSp>
        <p:nvGrpSpPr>
          <p:cNvPr id="25" name="Group 96"/>
          <p:cNvGrpSpPr/>
          <p:nvPr/>
        </p:nvGrpSpPr>
        <p:grpSpPr>
          <a:xfrm>
            <a:off x="1681118" y="4930410"/>
            <a:ext cx="607915" cy="476323"/>
            <a:chOff x="820058" y="5090430"/>
            <a:chExt cx="607915" cy="476323"/>
          </a:xfrm>
        </p:grpSpPr>
        <p:sp>
          <p:nvSpPr>
            <p:cNvPr id="98" name="Rectangle 9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05" name="Parallelogram 10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6" name="Parallelogram 10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3837578" y="4457970"/>
            <a:ext cx="607915" cy="476323"/>
            <a:chOff x="820058" y="5090430"/>
            <a:chExt cx="607915" cy="47632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13" name="Parallelogram 11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4" name="Parallelogram 11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7" name="Group 114"/>
          <p:cNvGrpSpPr/>
          <p:nvPr/>
        </p:nvGrpSpPr>
        <p:grpSpPr>
          <a:xfrm>
            <a:off x="2412638" y="4115070"/>
            <a:ext cx="607915" cy="476323"/>
            <a:chOff x="820058" y="5090430"/>
            <a:chExt cx="607915" cy="476323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17" name="Parallelogram 11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Parallelogram 11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8" name="Group 118"/>
          <p:cNvGrpSpPr/>
          <p:nvPr/>
        </p:nvGrpSpPr>
        <p:grpSpPr>
          <a:xfrm>
            <a:off x="2641238" y="3360690"/>
            <a:ext cx="607915" cy="476323"/>
            <a:chOff x="820058" y="5090430"/>
            <a:chExt cx="607915" cy="476323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21" name="Parallelogram 12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Parallelogram 12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122"/>
          <p:cNvGrpSpPr/>
          <p:nvPr/>
        </p:nvGrpSpPr>
        <p:grpSpPr>
          <a:xfrm>
            <a:off x="2763158" y="4633230"/>
            <a:ext cx="607915" cy="476323"/>
            <a:chOff x="820058" y="5090430"/>
            <a:chExt cx="607915" cy="47632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25" name="Parallelogram 12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6" name="Parallelogram 12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oup 126"/>
          <p:cNvGrpSpPr/>
          <p:nvPr/>
        </p:nvGrpSpPr>
        <p:grpSpPr>
          <a:xfrm>
            <a:off x="2435498" y="4778010"/>
            <a:ext cx="607915" cy="476323"/>
            <a:chOff x="820058" y="5090430"/>
            <a:chExt cx="607915" cy="476323"/>
          </a:xfrm>
        </p:grpSpPr>
        <p:sp>
          <p:nvSpPr>
            <p:cNvPr id="128" name="Rectangle 12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29" name="Parallelogram 12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0" name="Parallelogram 12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1" name="Group 130"/>
          <p:cNvGrpSpPr/>
          <p:nvPr/>
        </p:nvGrpSpPr>
        <p:grpSpPr>
          <a:xfrm>
            <a:off x="3220358" y="4130310"/>
            <a:ext cx="607915" cy="476323"/>
            <a:chOff x="820058" y="5090430"/>
            <a:chExt cx="607915" cy="476323"/>
          </a:xfrm>
        </p:grpSpPr>
        <p:sp>
          <p:nvSpPr>
            <p:cNvPr id="132" name="Rectangle 13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33" name="Parallelogram 13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4" name="Parallelogram 13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27" name="Group 134"/>
          <p:cNvGrpSpPr/>
          <p:nvPr/>
        </p:nvGrpSpPr>
        <p:grpSpPr>
          <a:xfrm>
            <a:off x="3555638" y="4457970"/>
            <a:ext cx="607915" cy="476323"/>
            <a:chOff x="820058" y="5090430"/>
            <a:chExt cx="607915" cy="47632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37" name="Parallelogram 13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8" name="Parallelogram 13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31" name="Group 138"/>
          <p:cNvGrpSpPr/>
          <p:nvPr/>
        </p:nvGrpSpPr>
        <p:grpSpPr>
          <a:xfrm>
            <a:off x="2001158" y="4176030"/>
            <a:ext cx="607915" cy="476323"/>
            <a:chOff x="820058" y="5090430"/>
            <a:chExt cx="607915" cy="476323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41" name="Parallelogram 14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2" name="Parallelogram 14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35" name="Group 142"/>
          <p:cNvGrpSpPr/>
          <p:nvPr/>
        </p:nvGrpSpPr>
        <p:grpSpPr>
          <a:xfrm>
            <a:off x="4302398" y="4031250"/>
            <a:ext cx="607915" cy="476323"/>
            <a:chOff x="820058" y="5090430"/>
            <a:chExt cx="607915" cy="476323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45" name="Parallelogram 14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6" name="Parallelogram 14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39" name="Group 146"/>
          <p:cNvGrpSpPr/>
          <p:nvPr/>
        </p:nvGrpSpPr>
        <p:grpSpPr>
          <a:xfrm>
            <a:off x="3845198" y="3360690"/>
            <a:ext cx="607915" cy="476323"/>
            <a:chOff x="820058" y="5090430"/>
            <a:chExt cx="607915" cy="476323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49" name="Parallelogram 14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" name="Parallelogram 14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43" name="Group 150"/>
          <p:cNvGrpSpPr/>
          <p:nvPr/>
        </p:nvGrpSpPr>
        <p:grpSpPr>
          <a:xfrm>
            <a:off x="1681118" y="4450350"/>
            <a:ext cx="607915" cy="476323"/>
            <a:chOff x="820058" y="5090430"/>
            <a:chExt cx="607915" cy="476323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53" name="Parallelogram 15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" name="Parallelogram 15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47" name="Group 154"/>
          <p:cNvGrpSpPr/>
          <p:nvPr/>
        </p:nvGrpSpPr>
        <p:grpSpPr>
          <a:xfrm>
            <a:off x="820058" y="4397010"/>
            <a:ext cx="607915" cy="476323"/>
            <a:chOff x="820058" y="5090430"/>
            <a:chExt cx="607915" cy="476323"/>
          </a:xfrm>
        </p:grpSpPr>
        <p:sp>
          <p:nvSpPr>
            <p:cNvPr id="156" name="Rectangle 15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57" name="Parallelogram 15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8" name="Parallelogram 15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53" name="Group 158"/>
          <p:cNvGrpSpPr/>
          <p:nvPr/>
        </p:nvGrpSpPr>
        <p:grpSpPr>
          <a:xfrm>
            <a:off x="2001158" y="3665490"/>
            <a:ext cx="607915" cy="476323"/>
            <a:chOff x="820058" y="5090430"/>
            <a:chExt cx="607915" cy="476323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61" name="Parallelogram 16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2" name="Parallelogram 16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54" name="Group 162"/>
          <p:cNvGrpSpPr/>
          <p:nvPr/>
        </p:nvGrpSpPr>
        <p:grpSpPr>
          <a:xfrm>
            <a:off x="1254398" y="4084590"/>
            <a:ext cx="607915" cy="476323"/>
            <a:chOff x="820058" y="5090430"/>
            <a:chExt cx="607915" cy="476323"/>
          </a:xfrm>
        </p:grpSpPr>
        <p:sp>
          <p:nvSpPr>
            <p:cNvPr id="164" name="Rectangle 16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65" name="Parallelogram 16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6" name="Parallelogram 16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80" name="Group 166"/>
          <p:cNvGrpSpPr/>
          <p:nvPr/>
        </p:nvGrpSpPr>
        <p:grpSpPr>
          <a:xfrm>
            <a:off x="812438" y="3764550"/>
            <a:ext cx="607915" cy="476323"/>
            <a:chOff x="820058" y="5090430"/>
            <a:chExt cx="607915" cy="476323"/>
          </a:xfrm>
        </p:grpSpPr>
        <p:sp>
          <p:nvSpPr>
            <p:cNvPr id="168" name="Rectangle 16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69" name="Parallelogram 16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" name="Parallelogram 16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81" name="Group 170"/>
          <p:cNvGrpSpPr/>
          <p:nvPr/>
        </p:nvGrpSpPr>
        <p:grpSpPr>
          <a:xfrm>
            <a:off x="1010558" y="3269250"/>
            <a:ext cx="607915" cy="476323"/>
            <a:chOff x="820058" y="5090430"/>
            <a:chExt cx="607915" cy="476323"/>
          </a:xfrm>
        </p:grpSpPr>
        <p:sp>
          <p:nvSpPr>
            <p:cNvPr id="172" name="Rectangle 17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73" name="Parallelogram 17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4" name="Parallelogram 17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85" name="Group 174"/>
          <p:cNvGrpSpPr/>
          <p:nvPr/>
        </p:nvGrpSpPr>
        <p:grpSpPr>
          <a:xfrm>
            <a:off x="1437278" y="2956830"/>
            <a:ext cx="607915" cy="476323"/>
            <a:chOff x="820058" y="5090430"/>
            <a:chExt cx="607915" cy="476323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77" name="Parallelogram 17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8" name="Parallelogram 17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86" name="Group 178"/>
          <p:cNvGrpSpPr/>
          <p:nvPr/>
        </p:nvGrpSpPr>
        <p:grpSpPr>
          <a:xfrm>
            <a:off x="1041038" y="2644410"/>
            <a:ext cx="607915" cy="476323"/>
            <a:chOff x="820058" y="5090430"/>
            <a:chExt cx="607915" cy="476323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81" name="Parallelogram 18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2" name="Parallelogram 18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182"/>
          <p:cNvGrpSpPr/>
          <p:nvPr/>
        </p:nvGrpSpPr>
        <p:grpSpPr>
          <a:xfrm>
            <a:off x="1208678" y="2171970"/>
            <a:ext cx="607915" cy="476323"/>
            <a:chOff x="820058" y="5090430"/>
            <a:chExt cx="607915" cy="476323"/>
          </a:xfrm>
        </p:grpSpPr>
        <p:sp>
          <p:nvSpPr>
            <p:cNvPr id="184" name="Rectangle 18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85" name="Parallelogram 18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6" name="Parallelogram 18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3" name="Group 186"/>
          <p:cNvGrpSpPr/>
          <p:nvPr/>
        </p:nvGrpSpPr>
        <p:grpSpPr>
          <a:xfrm>
            <a:off x="1391558" y="1699530"/>
            <a:ext cx="607915" cy="476323"/>
            <a:chOff x="820058" y="5090430"/>
            <a:chExt cx="607915" cy="476323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89" name="Parallelogram 18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0" name="Parallelogram 18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4" name="Group 190"/>
          <p:cNvGrpSpPr/>
          <p:nvPr/>
        </p:nvGrpSpPr>
        <p:grpSpPr>
          <a:xfrm>
            <a:off x="2740298" y="4252230"/>
            <a:ext cx="607915" cy="476323"/>
            <a:chOff x="820058" y="5090430"/>
            <a:chExt cx="607915" cy="476323"/>
          </a:xfrm>
        </p:grpSpPr>
        <p:sp>
          <p:nvSpPr>
            <p:cNvPr id="192" name="Rectangle 19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93" name="Parallelogram 19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Parallelogram 19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194"/>
          <p:cNvGrpSpPr/>
          <p:nvPr/>
        </p:nvGrpSpPr>
        <p:grpSpPr>
          <a:xfrm>
            <a:off x="1239158" y="4747530"/>
            <a:ext cx="607915" cy="476323"/>
            <a:chOff x="820058" y="5090430"/>
            <a:chExt cx="607915" cy="476323"/>
          </a:xfrm>
        </p:grpSpPr>
        <p:sp>
          <p:nvSpPr>
            <p:cNvPr id="196" name="Rectangle 19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197" name="Parallelogram 19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8" name="Parallelogram 19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6" name="Group 198"/>
          <p:cNvGrpSpPr/>
          <p:nvPr/>
        </p:nvGrpSpPr>
        <p:grpSpPr>
          <a:xfrm>
            <a:off x="3075578" y="2263410"/>
            <a:ext cx="607915" cy="476323"/>
            <a:chOff x="820058" y="5090430"/>
            <a:chExt cx="607915" cy="476323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01" name="Parallelogram 20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2" name="Parallelogram 20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7" name="Group 202"/>
          <p:cNvGrpSpPr/>
          <p:nvPr/>
        </p:nvGrpSpPr>
        <p:grpSpPr>
          <a:xfrm>
            <a:off x="3868058" y="3360690"/>
            <a:ext cx="607915" cy="476323"/>
            <a:chOff x="820058" y="5090430"/>
            <a:chExt cx="607915" cy="476323"/>
          </a:xfrm>
        </p:grpSpPr>
        <p:sp>
          <p:nvSpPr>
            <p:cNvPr id="204" name="Rectangle 20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05" name="Parallelogram 20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6" name="Parallelogram 20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206"/>
          <p:cNvGrpSpPr/>
          <p:nvPr/>
        </p:nvGrpSpPr>
        <p:grpSpPr>
          <a:xfrm>
            <a:off x="4157618" y="2263410"/>
            <a:ext cx="607915" cy="476323"/>
            <a:chOff x="820058" y="5090430"/>
            <a:chExt cx="607915" cy="476323"/>
          </a:xfrm>
        </p:grpSpPr>
        <p:sp>
          <p:nvSpPr>
            <p:cNvPr id="208" name="Rectangle 20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09" name="Parallelogram 20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0" name="Parallelogram 20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9" name="Group 210"/>
          <p:cNvGrpSpPr/>
          <p:nvPr/>
        </p:nvGrpSpPr>
        <p:grpSpPr>
          <a:xfrm>
            <a:off x="1993538" y="3353070"/>
            <a:ext cx="607915" cy="476323"/>
            <a:chOff x="820058" y="5090430"/>
            <a:chExt cx="607915" cy="476323"/>
          </a:xfrm>
        </p:grpSpPr>
        <p:sp>
          <p:nvSpPr>
            <p:cNvPr id="212" name="Rectangle 21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13" name="Parallelogram 21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4" name="Parallelogram 21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0" name="Group 214"/>
          <p:cNvGrpSpPr/>
          <p:nvPr/>
        </p:nvGrpSpPr>
        <p:grpSpPr>
          <a:xfrm>
            <a:off x="3052718" y="3154950"/>
            <a:ext cx="607915" cy="476323"/>
            <a:chOff x="820058" y="5090430"/>
            <a:chExt cx="607915" cy="476323"/>
          </a:xfrm>
        </p:grpSpPr>
        <p:sp>
          <p:nvSpPr>
            <p:cNvPr id="216" name="Rectangle 21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17" name="Parallelogram 21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8" name="Parallelogram 21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1" name="Group 218"/>
          <p:cNvGrpSpPr/>
          <p:nvPr/>
        </p:nvGrpSpPr>
        <p:grpSpPr>
          <a:xfrm>
            <a:off x="3677558" y="3520710"/>
            <a:ext cx="607915" cy="476323"/>
            <a:chOff x="820058" y="5090430"/>
            <a:chExt cx="607915" cy="476323"/>
          </a:xfrm>
        </p:grpSpPr>
        <p:sp>
          <p:nvSpPr>
            <p:cNvPr id="220" name="Rectangle 21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21" name="Parallelogram 22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2" name="Parallelogram 22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4" name="Group 222"/>
          <p:cNvGrpSpPr/>
          <p:nvPr/>
        </p:nvGrpSpPr>
        <p:grpSpPr>
          <a:xfrm>
            <a:off x="4424318" y="3093990"/>
            <a:ext cx="607915" cy="476323"/>
            <a:chOff x="820058" y="5090430"/>
            <a:chExt cx="607915" cy="476323"/>
          </a:xfrm>
        </p:grpSpPr>
        <p:sp>
          <p:nvSpPr>
            <p:cNvPr id="224" name="Rectangle 22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25" name="Parallelogram 22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6" name="Parallelogram 22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Group 226"/>
          <p:cNvGrpSpPr/>
          <p:nvPr/>
        </p:nvGrpSpPr>
        <p:grpSpPr>
          <a:xfrm>
            <a:off x="2115458" y="2415810"/>
            <a:ext cx="607915" cy="476323"/>
            <a:chOff x="820058" y="5090430"/>
            <a:chExt cx="607915" cy="476323"/>
          </a:xfrm>
        </p:grpSpPr>
        <p:sp>
          <p:nvSpPr>
            <p:cNvPr id="228" name="Rectangle 22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29" name="Parallelogram 22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8" name="Group 230"/>
          <p:cNvGrpSpPr/>
          <p:nvPr/>
        </p:nvGrpSpPr>
        <p:grpSpPr>
          <a:xfrm>
            <a:off x="3022238" y="2766330"/>
            <a:ext cx="607915" cy="476323"/>
            <a:chOff x="820058" y="5090430"/>
            <a:chExt cx="607915" cy="476323"/>
          </a:xfrm>
        </p:grpSpPr>
        <p:sp>
          <p:nvSpPr>
            <p:cNvPr id="232" name="Rectangle 231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33" name="Parallelogram 232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0" name="Group 234"/>
          <p:cNvGrpSpPr/>
          <p:nvPr/>
        </p:nvGrpSpPr>
        <p:grpSpPr>
          <a:xfrm>
            <a:off x="3868058" y="2735850"/>
            <a:ext cx="607915" cy="476323"/>
            <a:chOff x="820058" y="5090430"/>
            <a:chExt cx="607915" cy="476323"/>
          </a:xfrm>
        </p:grpSpPr>
        <p:sp>
          <p:nvSpPr>
            <p:cNvPr id="236" name="Rectangle 235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37" name="Parallelogram 236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8" name="Parallelogram 237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5" name="Group 238"/>
          <p:cNvGrpSpPr/>
          <p:nvPr/>
        </p:nvGrpSpPr>
        <p:grpSpPr>
          <a:xfrm>
            <a:off x="1985918" y="2911110"/>
            <a:ext cx="607915" cy="476323"/>
            <a:chOff x="820058" y="5090430"/>
            <a:chExt cx="607915" cy="476323"/>
          </a:xfrm>
        </p:grpSpPr>
        <p:sp>
          <p:nvSpPr>
            <p:cNvPr id="240" name="Rectangle 239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41" name="Parallelogram 240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6" name="Group 242"/>
          <p:cNvGrpSpPr/>
          <p:nvPr/>
        </p:nvGrpSpPr>
        <p:grpSpPr>
          <a:xfrm>
            <a:off x="1673498" y="3916950"/>
            <a:ext cx="607915" cy="476323"/>
            <a:chOff x="820058" y="5090430"/>
            <a:chExt cx="607915" cy="476323"/>
          </a:xfrm>
        </p:grpSpPr>
        <p:sp>
          <p:nvSpPr>
            <p:cNvPr id="244" name="Rectangle 243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45" name="Parallelogram 244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7" name="Group 246"/>
          <p:cNvGrpSpPr/>
          <p:nvPr/>
        </p:nvGrpSpPr>
        <p:grpSpPr>
          <a:xfrm>
            <a:off x="1688738" y="3520710"/>
            <a:ext cx="607915" cy="476323"/>
            <a:chOff x="820058" y="5090430"/>
            <a:chExt cx="607915" cy="476323"/>
          </a:xfrm>
        </p:grpSpPr>
        <p:sp>
          <p:nvSpPr>
            <p:cNvPr id="248" name="Rectangle 247"/>
            <p:cNvSpPr/>
            <p:nvPr/>
          </p:nvSpPr>
          <p:spPr bwMode="auto">
            <a:xfrm>
              <a:off x="827259" y="5256311"/>
              <a:ext cx="415307" cy="30777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L  </a:t>
              </a:r>
            </a:p>
          </p:txBody>
        </p:sp>
        <p:sp>
          <p:nvSpPr>
            <p:cNvPr id="249" name="Parallelogram 248"/>
            <p:cNvSpPr/>
            <p:nvPr/>
          </p:nvSpPr>
          <p:spPr bwMode="auto">
            <a:xfrm>
              <a:off x="820058" y="5090430"/>
              <a:ext cx="607915" cy="170997"/>
            </a:xfrm>
            <a:prstGeom prst="parallelogram">
              <a:avLst>
                <a:gd name="adj" fmla="val 116437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" name="Parallelogram 249"/>
            <p:cNvSpPr/>
            <p:nvPr/>
          </p:nvSpPr>
          <p:spPr bwMode="auto">
            <a:xfrm rot="16200000" flipV="1">
              <a:off x="1100253" y="5239918"/>
              <a:ext cx="472242" cy="181427"/>
            </a:xfrm>
            <a:prstGeom prst="parallelogram">
              <a:avLst>
                <a:gd name="adj" fmla="val 88102"/>
              </a:avLst>
            </a:prstGeom>
            <a:solidFill>
              <a:schemeClr val="tx1">
                <a:alpha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51" name="Rectangle 250"/>
          <p:cNvSpPr/>
          <p:nvPr/>
        </p:nvSpPr>
        <p:spPr bwMode="auto">
          <a:xfrm>
            <a:off x="5454983" y="49402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52" name="Rectangle 251"/>
          <p:cNvSpPr/>
          <p:nvPr/>
        </p:nvSpPr>
        <p:spPr bwMode="auto">
          <a:xfrm>
            <a:off x="5416883" y="485644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6316043" y="39953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6323663" y="20903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8236283" y="39877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58" name="Rectangle 257"/>
          <p:cNvSpPr/>
          <p:nvPr/>
        </p:nvSpPr>
        <p:spPr bwMode="auto">
          <a:xfrm>
            <a:off x="6422723" y="40868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8160083" y="30733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198183" y="493264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7253303" y="39877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2" name="Rectangle 261"/>
          <p:cNvSpPr/>
          <p:nvPr/>
        </p:nvSpPr>
        <p:spPr bwMode="auto">
          <a:xfrm>
            <a:off x="6308423" y="30428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3" name="Rectangle 262"/>
          <p:cNvSpPr/>
          <p:nvPr/>
        </p:nvSpPr>
        <p:spPr bwMode="auto">
          <a:xfrm>
            <a:off x="5515943" y="30124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7375223" y="20599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7398083" y="21665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7420943" y="22732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6399863" y="21589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8" name="Rectangle 267"/>
          <p:cNvSpPr/>
          <p:nvPr/>
        </p:nvSpPr>
        <p:spPr bwMode="auto">
          <a:xfrm>
            <a:off x="5462603" y="20294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5569283" y="21056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5645483" y="21742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5569283" y="22580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5615003" y="30581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5462603" y="31495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4" name="Rectangle 273"/>
          <p:cNvSpPr/>
          <p:nvPr/>
        </p:nvSpPr>
        <p:spPr bwMode="auto">
          <a:xfrm>
            <a:off x="7215203" y="30505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5" name="Rectangle 274"/>
          <p:cNvSpPr/>
          <p:nvPr/>
        </p:nvSpPr>
        <p:spPr bwMode="auto">
          <a:xfrm>
            <a:off x="7268543" y="30962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6" name="Rectangle 275"/>
          <p:cNvSpPr/>
          <p:nvPr/>
        </p:nvSpPr>
        <p:spPr bwMode="auto">
          <a:xfrm>
            <a:off x="7337123" y="31495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7329503" y="40487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8" name="Rectangle 277"/>
          <p:cNvSpPr/>
          <p:nvPr/>
        </p:nvSpPr>
        <p:spPr bwMode="auto">
          <a:xfrm>
            <a:off x="7413323" y="409444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79" name="Rectangle 278"/>
          <p:cNvSpPr/>
          <p:nvPr/>
        </p:nvSpPr>
        <p:spPr bwMode="auto">
          <a:xfrm>
            <a:off x="7428563" y="48716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82" name="Rectangle 281"/>
          <p:cNvSpPr/>
          <p:nvPr/>
        </p:nvSpPr>
        <p:spPr bwMode="auto">
          <a:xfrm>
            <a:off x="7268543" y="50012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83" name="Rectangle 282"/>
          <p:cNvSpPr/>
          <p:nvPr/>
        </p:nvSpPr>
        <p:spPr bwMode="auto">
          <a:xfrm>
            <a:off x="7177103" y="48488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84" name="Rectangle 283"/>
          <p:cNvSpPr/>
          <p:nvPr/>
        </p:nvSpPr>
        <p:spPr bwMode="auto">
          <a:xfrm>
            <a:off x="6316043" y="48031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87" name="Rectangle 286"/>
          <p:cNvSpPr/>
          <p:nvPr/>
        </p:nvSpPr>
        <p:spPr bwMode="auto">
          <a:xfrm>
            <a:off x="6445583" y="49021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6255083" y="49936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89" name="Rectangle 288"/>
          <p:cNvSpPr/>
          <p:nvPr/>
        </p:nvSpPr>
        <p:spPr bwMode="auto">
          <a:xfrm>
            <a:off x="5531183" y="39191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0" name="Rectangle 289"/>
          <p:cNvSpPr/>
          <p:nvPr/>
        </p:nvSpPr>
        <p:spPr bwMode="auto">
          <a:xfrm>
            <a:off x="5645483" y="40258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1" name="Rectangle 290"/>
          <p:cNvSpPr/>
          <p:nvPr/>
        </p:nvSpPr>
        <p:spPr bwMode="auto">
          <a:xfrm>
            <a:off x="5447363" y="405634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8053403" y="203704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8106743" y="21361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4" name="Freeform 293"/>
          <p:cNvSpPr/>
          <p:nvPr/>
        </p:nvSpPr>
        <p:spPr bwMode="auto">
          <a:xfrm>
            <a:off x="1036320" y="1935480"/>
            <a:ext cx="678180" cy="3467100"/>
          </a:xfrm>
          <a:custGeom>
            <a:avLst/>
            <a:gdLst>
              <a:gd name="connsiteX0" fmla="*/ 0 w 678180"/>
              <a:gd name="connsiteY0" fmla="*/ 3467100 h 3467100"/>
              <a:gd name="connsiteX1" fmla="*/ 403860 w 678180"/>
              <a:gd name="connsiteY1" fmla="*/ 3139440 h 3467100"/>
              <a:gd name="connsiteX2" fmla="*/ 45720 w 678180"/>
              <a:gd name="connsiteY2" fmla="*/ 2788920 h 3467100"/>
              <a:gd name="connsiteX3" fmla="*/ 441960 w 678180"/>
              <a:gd name="connsiteY3" fmla="*/ 2476500 h 3467100"/>
              <a:gd name="connsiteX4" fmla="*/ 45720 w 678180"/>
              <a:gd name="connsiteY4" fmla="*/ 2164080 h 3467100"/>
              <a:gd name="connsiteX5" fmla="*/ 182880 w 678180"/>
              <a:gd name="connsiteY5" fmla="*/ 1676400 h 3467100"/>
              <a:gd name="connsiteX6" fmla="*/ 678180 w 678180"/>
              <a:gd name="connsiteY6" fmla="*/ 1356360 h 3467100"/>
              <a:gd name="connsiteX7" fmla="*/ 266700 w 678180"/>
              <a:gd name="connsiteY7" fmla="*/ 1021080 h 3467100"/>
              <a:gd name="connsiteX8" fmla="*/ 449580 w 678180"/>
              <a:gd name="connsiteY8" fmla="*/ 525780 h 3467100"/>
              <a:gd name="connsiteX9" fmla="*/ 624840 w 678180"/>
              <a:gd name="connsiteY9" fmla="*/ 22860 h 3467100"/>
              <a:gd name="connsiteX10" fmla="*/ 624840 w 678180"/>
              <a:gd name="connsiteY10" fmla="*/ 22860 h 3467100"/>
              <a:gd name="connsiteX11" fmla="*/ 624840 w 678180"/>
              <a:gd name="connsiteY11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180" h="3467100">
                <a:moveTo>
                  <a:pt x="0" y="3467100"/>
                </a:moveTo>
                <a:lnTo>
                  <a:pt x="403860" y="3139440"/>
                </a:lnTo>
                <a:lnTo>
                  <a:pt x="45720" y="2788920"/>
                </a:lnTo>
                <a:lnTo>
                  <a:pt x="441960" y="2476500"/>
                </a:lnTo>
                <a:lnTo>
                  <a:pt x="45720" y="2164080"/>
                </a:lnTo>
                <a:lnTo>
                  <a:pt x="182880" y="1676400"/>
                </a:lnTo>
                <a:lnTo>
                  <a:pt x="678180" y="1356360"/>
                </a:lnTo>
                <a:lnTo>
                  <a:pt x="266700" y="1021080"/>
                </a:lnTo>
                <a:lnTo>
                  <a:pt x="449580" y="525780"/>
                </a:lnTo>
                <a:lnTo>
                  <a:pt x="624840" y="22860"/>
                </a:lnTo>
                <a:lnTo>
                  <a:pt x="624840" y="22860"/>
                </a:lnTo>
                <a:lnTo>
                  <a:pt x="62484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5" name="Freeform 294"/>
          <p:cNvSpPr/>
          <p:nvPr/>
        </p:nvSpPr>
        <p:spPr bwMode="auto">
          <a:xfrm>
            <a:off x="4864100" y="2400300"/>
            <a:ext cx="3154162" cy="2880360"/>
          </a:xfrm>
          <a:custGeom>
            <a:avLst/>
            <a:gdLst>
              <a:gd name="connsiteX0" fmla="*/ 0 w 678180"/>
              <a:gd name="connsiteY0" fmla="*/ 3467100 h 3467100"/>
              <a:gd name="connsiteX1" fmla="*/ 403860 w 678180"/>
              <a:gd name="connsiteY1" fmla="*/ 3139440 h 3467100"/>
              <a:gd name="connsiteX2" fmla="*/ 45720 w 678180"/>
              <a:gd name="connsiteY2" fmla="*/ 2788920 h 3467100"/>
              <a:gd name="connsiteX3" fmla="*/ 441960 w 678180"/>
              <a:gd name="connsiteY3" fmla="*/ 2476500 h 3467100"/>
              <a:gd name="connsiteX4" fmla="*/ 45720 w 678180"/>
              <a:gd name="connsiteY4" fmla="*/ 2164080 h 3467100"/>
              <a:gd name="connsiteX5" fmla="*/ 182880 w 678180"/>
              <a:gd name="connsiteY5" fmla="*/ 1676400 h 3467100"/>
              <a:gd name="connsiteX6" fmla="*/ 678180 w 678180"/>
              <a:gd name="connsiteY6" fmla="*/ 1356360 h 3467100"/>
              <a:gd name="connsiteX7" fmla="*/ 266700 w 678180"/>
              <a:gd name="connsiteY7" fmla="*/ 1021080 h 3467100"/>
              <a:gd name="connsiteX8" fmla="*/ 449580 w 678180"/>
              <a:gd name="connsiteY8" fmla="*/ 525780 h 3467100"/>
              <a:gd name="connsiteX9" fmla="*/ 624840 w 678180"/>
              <a:gd name="connsiteY9" fmla="*/ 22860 h 3467100"/>
              <a:gd name="connsiteX10" fmla="*/ 624840 w 678180"/>
              <a:gd name="connsiteY10" fmla="*/ 22860 h 3467100"/>
              <a:gd name="connsiteX11" fmla="*/ 624840 w 678180"/>
              <a:gd name="connsiteY11" fmla="*/ 0 h 3467100"/>
              <a:gd name="connsiteX0" fmla="*/ 99060 w 777240"/>
              <a:gd name="connsiteY0" fmla="*/ 3467100 h 3467100"/>
              <a:gd name="connsiteX1" fmla="*/ 0 w 777240"/>
              <a:gd name="connsiteY1" fmla="*/ 3390900 h 3467100"/>
              <a:gd name="connsiteX2" fmla="*/ 144780 w 777240"/>
              <a:gd name="connsiteY2" fmla="*/ 2788920 h 3467100"/>
              <a:gd name="connsiteX3" fmla="*/ 541020 w 777240"/>
              <a:gd name="connsiteY3" fmla="*/ 2476500 h 3467100"/>
              <a:gd name="connsiteX4" fmla="*/ 144780 w 777240"/>
              <a:gd name="connsiteY4" fmla="*/ 2164080 h 3467100"/>
              <a:gd name="connsiteX5" fmla="*/ 281940 w 777240"/>
              <a:gd name="connsiteY5" fmla="*/ 1676400 h 3467100"/>
              <a:gd name="connsiteX6" fmla="*/ 777240 w 777240"/>
              <a:gd name="connsiteY6" fmla="*/ 1356360 h 3467100"/>
              <a:gd name="connsiteX7" fmla="*/ 365760 w 777240"/>
              <a:gd name="connsiteY7" fmla="*/ 1021080 h 3467100"/>
              <a:gd name="connsiteX8" fmla="*/ 548640 w 777240"/>
              <a:gd name="connsiteY8" fmla="*/ 525780 h 3467100"/>
              <a:gd name="connsiteX9" fmla="*/ 723900 w 777240"/>
              <a:gd name="connsiteY9" fmla="*/ 22860 h 3467100"/>
              <a:gd name="connsiteX10" fmla="*/ 723900 w 777240"/>
              <a:gd name="connsiteY10" fmla="*/ 22860 h 3467100"/>
              <a:gd name="connsiteX11" fmla="*/ 723900 w 777240"/>
              <a:gd name="connsiteY11" fmla="*/ 0 h 3467100"/>
              <a:gd name="connsiteX0" fmla="*/ 172720 w 850900"/>
              <a:gd name="connsiteY0" fmla="*/ 3467100 h 3467100"/>
              <a:gd name="connsiteX1" fmla="*/ 73660 w 850900"/>
              <a:gd name="connsiteY1" fmla="*/ 3390900 h 3467100"/>
              <a:gd name="connsiteX2" fmla="*/ 218440 w 850900"/>
              <a:gd name="connsiteY2" fmla="*/ 2788920 h 3467100"/>
              <a:gd name="connsiteX3" fmla="*/ 614680 w 850900"/>
              <a:gd name="connsiteY3" fmla="*/ 2476500 h 3467100"/>
              <a:gd name="connsiteX4" fmla="*/ 218440 w 850900"/>
              <a:gd name="connsiteY4" fmla="*/ 2164080 h 3467100"/>
              <a:gd name="connsiteX5" fmla="*/ 355600 w 850900"/>
              <a:gd name="connsiteY5" fmla="*/ 1676400 h 3467100"/>
              <a:gd name="connsiteX6" fmla="*/ 850900 w 850900"/>
              <a:gd name="connsiteY6" fmla="*/ 1356360 h 3467100"/>
              <a:gd name="connsiteX7" fmla="*/ 439420 w 850900"/>
              <a:gd name="connsiteY7" fmla="*/ 1021080 h 3467100"/>
              <a:gd name="connsiteX8" fmla="*/ 622300 w 850900"/>
              <a:gd name="connsiteY8" fmla="*/ 525780 h 3467100"/>
              <a:gd name="connsiteX9" fmla="*/ 797560 w 850900"/>
              <a:gd name="connsiteY9" fmla="*/ 22860 h 3467100"/>
              <a:gd name="connsiteX10" fmla="*/ 797560 w 850900"/>
              <a:gd name="connsiteY10" fmla="*/ 22860 h 3467100"/>
              <a:gd name="connsiteX11" fmla="*/ 797560 w 850900"/>
              <a:gd name="connsiteY11" fmla="*/ 0 h 3467100"/>
              <a:gd name="connsiteX0" fmla="*/ 99060 w 777240"/>
              <a:gd name="connsiteY0" fmla="*/ 3467100 h 3467100"/>
              <a:gd name="connsiteX1" fmla="*/ 0 w 777240"/>
              <a:gd name="connsiteY1" fmla="*/ 3390900 h 3467100"/>
              <a:gd name="connsiteX2" fmla="*/ 144780 w 777240"/>
              <a:gd name="connsiteY2" fmla="*/ 2788920 h 3467100"/>
              <a:gd name="connsiteX3" fmla="*/ 541020 w 777240"/>
              <a:gd name="connsiteY3" fmla="*/ 2476500 h 3467100"/>
              <a:gd name="connsiteX4" fmla="*/ 144780 w 777240"/>
              <a:gd name="connsiteY4" fmla="*/ 2164080 h 3467100"/>
              <a:gd name="connsiteX5" fmla="*/ 281940 w 777240"/>
              <a:gd name="connsiteY5" fmla="*/ 1676400 h 3467100"/>
              <a:gd name="connsiteX6" fmla="*/ 777240 w 777240"/>
              <a:gd name="connsiteY6" fmla="*/ 1356360 h 3467100"/>
              <a:gd name="connsiteX7" fmla="*/ 365760 w 777240"/>
              <a:gd name="connsiteY7" fmla="*/ 1021080 h 3467100"/>
              <a:gd name="connsiteX8" fmla="*/ 548640 w 777240"/>
              <a:gd name="connsiteY8" fmla="*/ 525780 h 3467100"/>
              <a:gd name="connsiteX9" fmla="*/ 723900 w 777240"/>
              <a:gd name="connsiteY9" fmla="*/ 22860 h 3467100"/>
              <a:gd name="connsiteX10" fmla="*/ 723900 w 777240"/>
              <a:gd name="connsiteY10" fmla="*/ 22860 h 3467100"/>
              <a:gd name="connsiteX11" fmla="*/ 723900 w 777240"/>
              <a:gd name="connsiteY11" fmla="*/ 0 h 3467100"/>
              <a:gd name="connsiteX0" fmla="*/ 99060 w 1320800"/>
              <a:gd name="connsiteY0" fmla="*/ 3467100 h 3467100"/>
              <a:gd name="connsiteX1" fmla="*/ 0 w 1320800"/>
              <a:gd name="connsiteY1" fmla="*/ 3390900 h 3467100"/>
              <a:gd name="connsiteX2" fmla="*/ 144780 w 1320800"/>
              <a:gd name="connsiteY2" fmla="*/ 2788920 h 3467100"/>
              <a:gd name="connsiteX3" fmla="*/ 541020 w 1320800"/>
              <a:gd name="connsiteY3" fmla="*/ 2476500 h 3467100"/>
              <a:gd name="connsiteX4" fmla="*/ 144780 w 1320800"/>
              <a:gd name="connsiteY4" fmla="*/ 2164080 h 3467100"/>
              <a:gd name="connsiteX5" fmla="*/ 281940 w 1320800"/>
              <a:gd name="connsiteY5" fmla="*/ 1676400 h 3467100"/>
              <a:gd name="connsiteX6" fmla="*/ 777240 w 1320800"/>
              <a:gd name="connsiteY6" fmla="*/ 1356360 h 3467100"/>
              <a:gd name="connsiteX7" fmla="*/ 365760 w 1320800"/>
              <a:gd name="connsiteY7" fmla="*/ 1021080 h 3467100"/>
              <a:gd name="connsiteX8" fmla="*/ 548640 w 1320800"/>
              <a:gd name="connsiteY8" fmla="*/ 525780 h 3467100"/>
              <a:gd name="connsiteX9" fmla="*/ 723900 w 1320800"/>
              <a:gd name="connsiteY9" fmla="*/ 22860 h 3467100"/>
              <a:gd name="connsiteX10" fmla="*/ 723900 w 1320800"/>
              <a:gd name="connsiteY10" fmla="*/ 22860 h 3467100"/>
              <a:gd name="connsiteX11" fmla="*/ 723900 w 1320800"/>
              <a:gd name="connsiteY11" fmla="*/ 0 h 3467100"/>
              <a:gd name="connsiteX0" fmla="*/ 215900 w 1437640"/>
              <a:gd name="connsiteY0" fmla="*/ 3467100 h 3467100"/>
              <a:gd name="connsiteX1" fmla="*/ 116840 w 1437640"/>
              <a:gd name="connsiteY1" fmla="*/ 3390900 h 3467100"/>
              <a:gd name="connsiteX2" fmla="*/ 48260 w 1437640"/>
              <a:gd name="connsiteY2" fmla="*/ 2491740 h 3467100"/>
              <a:gd name="connsiteX3" fmla="*/ 657860 w 1437640"/>
              <a:gd name="connsiteY3" fmla="*/ 2476500 h 3467100"/>
              <a:gd name="connsiteX4" fmla="*/ 261620 w 1437640"/>
              <a:gd name="connsiteY4" fmla="*/ 2164080 h 3467100"/>
              <a:gd name="connsiteX5" fmla="*/ 398780 w 1437640"/>
              <a:gd name="connsiteY5" fmla="*/ 1676400 h 3467100"/>
              <a:gd name="connsiteX6" fmla="*/ 894080 w 1437640"/>
              <a:gd name="connsiteY6" fmla="*/ 1356360 h 3467100"/>
              <a:gd name="connsiteX7" fmla="*/ 482600 w 1437640"/>
              <a:gd name="connsiteY7" fmla="*/ 1021080 h 3467100"/>
              <a:gd name="connsiteX8" fmla="*/ 665480 w 1437640"/>
              <a:gd name="connsiteY8" fmla="*/ 525780 h 3467100"/>
              <a:gd name="connsiteX9" fmla="*/ 840740 w 1437640"/>
              <a:gd name="connsiteY9" fmla="*/ 22860 h 3467100"/>
              <a:gd name="connsiteX10" fmla="*/ 840740 w 1437640"/>
              <a:gd name="connsiteY10" fmla="*/ 22860 h 3467100"/>
              <a:gd name="connsiteX11" fmla="*/ 840740 w 1437640"/>
              <a:gd name="connsiteY11" fmla="*/ 0 h 3467100"/>
              <a:gd name="connsiteX0" fmla="*/ 215900 w 1437640"/>
              <a:gd name="connsiteY0" fmla="*/ 3467100 h 3467100"/>
              <a:gd name="connsiteX1" fmla="*/ 116840 w 1437640"/>
              <a:gd name="connsiteY1" fmla="*/ 3390900 h 3467100"/>
              <a:gd name="connsiteX2" fmla="*/ 48260 w 1437640"/>
              <a:gd name="connsiteY2" fmla="*/ 2491740 h 3467100"/>
              <a:gd name="connsiteX3" fmla="*/ 1023620 w 1437640"/>
              <a:gd name="connsiteY3" fmla="*/ 2461260 h 3467100"/>
              <a:gd name="connsiteX4" fmla="*/ 261620 w 1437640"/>
              <a:gd name="connsiteY4" fmla="*/ 2164080 h 3467100"/>
              <a:gd name="connsiteX5" fmla="*/ 398780 w 1437640"/>
              <a:gd name="connsiteY5" fmla="*/ 1676400 h 3467100"/>
              <a:gd name="connsiteX6" fmla="*/ 894080 w 1437640"/>
              <a:gd name="connsiteY6" fmla="*/ 1356360 h 3467100"/>
              <a:gd name="connsiteX7" fmla="*/ 482600 w 1437640"/>
              <a:gd name="connsiteY7" fmla="*/ 1021080 h 3467100"/>
              <a:gd name="connsiteX8" fmla="*/ 665480 w 1437640"/>
              <a:gd name="connsiteY8" fmla="*/ 525780 h 3467100"/>
              <a:gd name="connsiteX9" fmla="*/ 840740 w 1437640"/>
              <a:gd name="connsiteY9" fmla="*/ 22860 h 3467100"/>
              <a:gd name="connsiteX10" fmla="*/ 840740 w 1437640"/>
              <a:gd name="connsiteY10" fmla="*/ 22860 h 3467100"/>
              <a:gd name="connsiteX11" fmla="*/ 840740 w 1437640"/>
              <a:gd name="connsiteY11" fmla="*/ 0 h 3467100"/>
              <a:gd name="connsiteX0" fmla="*/ 215900 w 1437640"/>
              <a:gd name="connsiteY0" fmla="*/ 3467100 h 3467100"/>
              <a:gd name="connsiteX1" fmla="*/ 116840 w 1437640"/>
              <a:gd name="connsiteY1" fmla="*/ 3390900 h 3467100"/>
              <a:gd name="connsiteX2" fmla="*/ 48260 w 1437640"/>
              <a:gd name="connsiteY2" fmla="*/ 2491740 h 3467100"/>
              <a:gd name="connsiteX3" fmla="*/ 1023620 w 1437640"/>
              <a:gd name="connsiteY3" fmla="*/ 2461260 h 3467100"/>
              <a:gd name="connsiteX4" fmla="*/ 231140 w 1437640"/>
              <a:gd name="connsiteY4" fmla="*/ 2346960 h 3467100"/>
              <a:gd name="connsiteX5" fmla="*/ 398780 w 1437640"/>
              <a:gd name="connsiteY5" fmla="*/ 1676400 h 3467100"/>
              <a:gd name="connsiteX6" fmla="*/ 894080 w 1437640"/>
              <a:gd name="connsiteY6" fmla="*/ 1356360 h 3467100"/>
              <a:gd name="connsiteX7" fmla="*/ 482600 w 1437640"/>
              <a:gd name="connsiteY7" fmla="*/ 1021080 h 3467100"/>
              <a:gd name="connsiteX8" fmla="*/ 665480 w 1437640"/>
              <a:gd name="connsiteY8" fmla="*/ 525780 h 3467100"/>
              <a:gd name="connsiteX9" fmla="*/ 840740 w 1437640"/>
              <a:gd name="connsiteY9" fmla="*/ 22860 h 3467100"/>
              <a:gd name="connsiteX10" fmla="*/ 840740 w 1437640"/>
              <a:gd name="connsiteY10" fmla="*/ 22860 h 3467100"/>
              <a:gd name="connsiteX11" fmla="*/ 840740 w 1437640"/>
              <a:gd name="connsiteY11" fmla="*/ 0 h 3467100"/>
              <a:gd name="connsiteX0" fmla="*/ 238760 w 1460500"/>
              <a:gd name="connsiteY0" fmla="*/ 3467100 h 3467100"/>
              <a:gd name="connsiteX1" fmla="*/ 139700 w 1460500"/>
              <a:gd name="connsiteY1" fmla="*/ 3390900 h 3467100"/>
              <a:gd name="connsiteX2" fmla="*/ 48260 w 1460500"/>
              <a:gd name="connsiteY2" fmla="*/ 3040380 h 3467100"/>
              <a:gd name="connsiteX3" fmla="*/ 1046480 w 1460500"/>
              <a:gd name="connsiteY3" fmla="*/ 2461260 h 3467100"/>
              <a:gd name="connsiteX4" fmla="*/ 254000 w 1460500"/>
              <a:gd name="connsiteY4" fmla="*/ 2346960 h 3467100"/>
              <a:gd name="connsiteX5" fmla="*/ 421640 w 1460500"/>
              <a:gd name="connsiteY5" fmla="*/ 1676400 h 3467100"/>
              <a:gd name="connsiteX6" fmla="*/ 916940 w 1460500"/>
              <a:gd name="connsiteY6" fmla="*/ 1356360 h 3467100"/>
              <a:gd name="connsiteX7" fmla="*/ 505460 w 1460500"/>
              <a:gd name="connsiteY7" fmla="*/ 1021080 h 3467100"/>
              <a:gd name="connsiteX8" fmla="*/ 688340 w 1460500"/>
              <a:gd name="connsiteY8" fmla="*/ 525780 h 3467100"/>
              <a:gd name="connsiteX9" fmla="*/ 863600 w 1460500"/>
              <a:gd name="connsiteY9" fmla="*/ 22860 h 3467100"/>
              <a:gd name="connsiteX10" fmla="*/ 863600 w 1460500"/>
              <a:gd name="connsiteY10" fmla="*/ 22860 h 3467100"/>
              <a:gd name="connsiteX11" fmla="*/ 863600 w 1460500"/>
              <a:gd name="connsiteY11" fmla="*/ 0 h 3467100"/>
              <a:gd name="connsiteX0" fmla="*/ 238760 w 1460500"/>
              <a:gd name="connsiteY0" fmla="*/ 3467100 h 3467100"/>
              <a:gd name="connsiteX1" fmla="*/ 139700 w 1460500"/>
              <a:gd name="connsiteY1" fmla="*/ 3390900 h 3467100"/>
              <a:gd name="connsiteX2" fmla="*/ 48260 w 1460500"/>
              <a:gd name="connsiteY2" fmla="*/ 3040380 h 3467100"/>
              <a:gd name="connsiteX3" fmla="*/ 939800 w 1460500"/>
              <a:gd name="connsiteY3" fmla="*/ 3238500 h 3467100"/>
              <a:gd name="connsiteX4" fmla="*/ 254000 w 1460500"/>
              <a:gd name="connsiteY4" fmla="*/ 2346960 h 3467100"/>
              <a:gd name="connsiteX5" fmla="*/ 421640 w 1460500"/>
              <a:gd name="connsiteY5" fmla="*/ 1676400 h 3467100"/>
              <a:gd name="connsiteX6" fmla="*/ 916940 w 1460500"/>
              <a:gd name="connsiteY6" fmla="*/ 1356360 h 3467100"/>
              <a:gd name="connsiteX7" fmla="*/ 505460 w 1460500"/>
              <a:gd name="connsiteY7" fmla="*/ 1021080 h 3467100"/>
              <a:gd name="connsiteX8" fmla="*/ 688340 w 1460500"/>
              <a:gd name="connsiteY8" fmla="*/ 525780 h 3467100"/>
              <a:gd name="connsiteX9" fmla="*/ 863600 w 1460500"/>
              <a:gd name="connsiteY9" fmla="*/ 22860 h 3467100"/>
              <a:gd name="connsiteX10" fmla="*/ 863600 w 1460500"/>
              <a:gd name="connsiteY10" fmla="*/ 22860 h 3467100"/>
              <a:gd name="connsiteX11" fmla="*/ 863600 w 1460500"/>
              <a:gd name="connsiteY11" fmla="*/ 0 h 3467100"/>
              <a:gd name="connsiteX0" fmla="*/ 238760 w 1448663"/>
              <a:gd name="connsiteY0" fmla="*/ 3467100 h 3467100"/>
              <a:gd name="connsiteX1" fmla="*/ 127863 w 1448663"/>
              <a:gd name="connsiteY1" fmla="*/ 3328757 h 3467100"/>
              <a:gd name="connsiteX2" fmla="*/ 48260 w 1448663"/>
              <a:gd name="connsiteY2" fmla="*/ 3040380 h 3467100"/>
              <a:gd name="connsiteX3" fmla="*/ 939800 w 1448663"/>
              <a:gd name="connsiteY3" fmla="*/ 3238500 h 3467100"/>
              <a:gd name="connsiteX4" fmla="*/ 254000 w 1448663"/>
              <a:gd name="connsiteY4" fmla="*/ 2346960 h 3467100"/>
              <a:gd name="connsiteX5" fmla="*/ 421640 w 1448663"/>
              <a:gd name="connsiteY5" fmla="*/ 1676400 h 3467100"/>
              <a:gd name="connsiteX6" fmla="*/ 916940 w 1448663"/>
              <a:gd name="connsiteY6" fmla="*/ 1356360 h 3467100"/>
              <a:gd name="connsiteX7" fmla="*/ 505460 w 1448663"/>
              <a:gd name="connsiteY7" fmla="*/ 1021080 h 3467100"/>
              <a:gd name="connsiteX8" fmla="*/ 688340 w 1448663"/>
              <a:gd name="connsiteY8" fmla="*/ 525780 h 3467100"/>
              <a:gd name="connsiteX9" fmla="*/ 863600 w 1448663"/>
              <a:gd name="connsiteY9" fmla="*/ 22860 h 3467100"/>
              <a:gd name="connsiteX10" fmla="*/ 863600 w 1448663"/>
              <a:gd name="connsiteY10" fmla="*/ 22860 h 3467100"/>
              <a:gd name="connsiteX11" fmla="*/ 863600 w 1448663"/>
              <a:gd name="connsiteY11" fmla="*/ 0 h 3467100"/>
              <a:gd name="connsiteX0" fmla="*/ 238760 w 2442962"/>
              <a:gd name="connsiteY0" fmla="*/ 3467100 h 3467100"/>
              <a:gd name="connsiteX1" fmla="*/ 127863 w 2442962"/>
              <a:gd name="connsiteY1" fmla="*/ 3328757 h 3467100"/>
              <a:gd name="connsiteX2" fmla="*/ 48260 w 2442962"/>
              <a:gd name="connsiteY2" fmla="*/ 3040380 h 3467100"/>
              <a:gd name="connsiteX3" fmla="*/ 939800 w 2442962"/>
              <a:gd name="connsiteY3" fmla="*/ 3238500 h 3467100"/>
              <a:gd name="connsiteX4" fmla="*/ 254000 w 2442962"/>
              <a:gd name="connsiteY4" fmla="*/ 2346960 h 3467100"/>
              <a:gd name="connsiteX5" fmla="*/ 421640 w 2442962"/>
              <a:gd name="connsiteY5" fmla="*/ 1676400 h 3467100"/>
              <a:gd name="connsiteX6" fmla="*/ 916940 w 2442962"/>
              <a:gd name="connsiteY6" fmla="*/ 1356360 h 3467100"/>
              <a:gd name="connsiteX7" fmla="*/ 505460 w 2442962"/>
              <a:gd name="connsiteY7" fmla="*/ 1021080 h 3467100"/>
              <a:gd name="connsiteX8" fmla="*/ 688340 w 2442962"/>
              <a:gd name="connsiteY8" fmla="*/ 525780 h 3467100"/>
              <a:gd name="connsiteX9" fmla="*/ 863600 w 2442962"/>
              <a:gd name="connsiteY9" fmla="*/ 22860 h 3467100"/>
              <a:gd name="connsiteX10" fmla="*/ 863600 w 2442962"/>
              <a:gd name="connsiteY10" fmla="*/ 22860 h 3467100"/>
              <a:gd name="connsiteX11" fmla="*/ 863600 w 2442962"/>
              <a:gd name="connsiteY11" fmla="*/ 0 h 3467100"/>
              <a:gd name="connsiteX0" fmla="*/ 238760 w 2442962"/>
              <a:gd name="connsiteY0" fmla="*/ 3467100 h 3467100"/>
              <a:gd name="connsiteX1" fmla="*/ 127863 w 2442962"/>
              <a:gd name="connsiteY1" fmla="*/ 3328757 h 3467100"/>
              <a:gd name="connsiteX2" fmla="*/ 48260 w 2442962"/>
              <a:gd name="connsiteY2" fmla="*/ 3040380 h 3467100"/>
              <a:gd name="connsiteX3" fmla="*/ 966433 w 2442962"/>
              <a:gd name="connsiteY3" fmla="*/ 3214826 h 3467100"/>
              <a:gd name="connsiteX4" fmla="*/ 254000 w 2442962"/>
              <a:gd name="connsiteY4" fmla="*/ 2346960 h 3467100"/>
              <a:gd name="connsiteX5" fmla="*/ 421640 w 2442962"/>
              <a:gd name="connsiteY5" fmla="*/ 1676400 h 3467100"/>
              <a:gd name="connsiteX6" fmla="*/ 916940 w 2442962"/>
              <a:gd name="connsiteY6" fmla="*/ 1356360 h 3467100"/>
              <a:gd name="connsiteX7" fmla="*/ 505460 w 2442962"/>
              <a:gd name="connsiteY7" fmla="*/ 1021080 h 3467100"/>
              <a:gd name="connsiteX8" fmla="*/ 688340 w 2442962"/>
              <a:gd name="connsiteY8" fmla="*/ 525780 h 3467100"/>
              <a:gd name="connsiteX9" fmla="*/ 863600 w 2442962"/>
              <a:gd name="connsiteY9" fmla="*/ 22860 h 3467100"/>
              <a:gd name="connsiteX10" fmla="*/ 863600 w 2442962"/>
              <a:gd name="connsiteY10" fmla="*/ 22860 h 3467100"/>
              <a:gd name="connsiteX11" fmla="*/ 863600 w 2442962"/>
              <a:gd name="connsiteY11" fmla="*/ 0 h 3467100"/>
              <a:gd name="connsiteX0" fmla="*/ 259080 w 2463282"/>
              <a:gd name="connsiteY0" fmla="*/ 3467100 h 3467100"/>
              <a:gd name="connsiteX1" fmla="*/ 148183 w 2463282"/>
              <a:gd name="connsiteY1" fmla="*/ 3328757 h 3467100"/>
              <a:gd name="connsiteX2" fmla="*/ 68580 w 2463282"/>
              <a:gd name="connsiteY2" fmla="*/ 3040380 h 3467100"/>
              <a:gd name="connsiteX3" fmla="*/ 986753 w 2463282"/>
              <a:gd name="connsiteY3" fmla="*/ 3214826 h 3467100"/>
              <a:gd name="connsiteX4" fmla="*/ 0 w 2463282"/>
              <a:gd name="connsiteY4" fmla="*/ 2933700 h 3467100"/>
              <a:gd name="connsiteX5" fmla="*/ 441960 w 2463282"/>
              <a:gd name="connsiteY5" fmla="*/ 1676400 h 3467100"/>
              <a:gd name="connsiteX6" fmla="*/ 937260 w 2463282"/>
              <a:gd name="connsiteY6" fmla="*/ 1356360 h 3467100"/>
              <a:gd name="connsiteX7" fmla="*/ 525780 w 2463282"/>
              <a:gd name="connsiteY7" fmla="*/ 1021080 h 3467100"/>
              <a:gd name="connsiteX8" fmla="*/ 708660 w 2463282"/>
              <a:gd name="connsiteY8" fmla="*/ 525780 h 3467100"/>
              <a:gd name="connsiteX9" fmla="*/ 883920 w 2463282"/>
              <a:gd name="connsiteY9" fmla="*/ 22860 h 3467100"/>
              <a:gd name="connsiteX10" fmla="*/ 883920 w 2463282"/>
              <a:gd name="connsiteY10" fmla="*/ 22860 h 3467100"/>
              <a:gd name="connsiteX11" fmla="*/ 883920 w 2463282"/>
              <a:gd name="connsiteY11" fmla="*/ 0 h 3467100"/>
              <a:gd name="connsiteX0" fmla="*/ 259080 w 2463282"/>
              <a:gd name="connsiteY0" fmla="*/ 3467100 h 3467100"/>
              <a:gd name="connsiteX1" fmla="*/ 148183 w 2463282"/>
              <a:gd name="connsiteY1" fmla="*/ 3328757 h 3467100"/>
              <a:gd name="connsiteX2" fmla="*/ 68580 w 2463282"/>
              <a:gd name="connsiteY2" fmla="*/ 3040380 h 3467100"/>
              <a:gd name="connsiteX3" fmla="*/ 986753 w 2463282"/>
              <a:gd name="connsiteY3" fmla="*/ 3214826 h 3467100"/>
              <a:gd name="connsiteX4" fmla="*/ 0 w 2463282"/>
              <a:gd name="connsiteY4" fmla="*/ 2933700 h 3467100"/>
              <a:gd name="connsiteX5" fmla="*/ 1066800 w 2463282"/>
              <a:gd name="connsiteY5" fmla="*/ 2529840 h 3467100"/>
              <a:gd name="connsiteX6" fmla="*/ 937260 w 2463282"/>
              <a:gd name="connsiteY6" fmla="*/ 1356360 h 3467100"/>
              <a:gd name="connsiteX7" fmla="*/ 525780 w 2463282"/>
              <a:gd name="connsiteY7" fmla="*/ 1021080 h 3467100"/>
              <a:gd name="connsiteX8" fmla="*/ 708660 w 2463282"/>
              <a:gd name="connsiteY8" fmla="*/ 525780 h 3467100"/>
              <a:gd name="connsiteX9" fmla="*/ 883920 w 2463282"/>
              <a:gd name="connsiteY9" fmla="*/ 22860 h 3467100"/>
              <a:gd name="connsiteX10" fmla="*/ 883920 w 2463282"/>
              <a:gd name="connsiteY10" fmla="*/ 22860 h 3467100"/>
              <a:gd name="connsiteX11" fmla="*/ 883920 w 2463282"/>
              <a:gd name="connsiteY11" fmla="*/ 0 h 3467100"/>
              <a:gd name="connsiteX0" fmla="*/ 949960 w 3154162"/>
              <a:gd name="connsiteY0" fmla="*/ 3467100 h 3467100"/>
              <a:gd name="connsiteX1" fmla="*/ 839063 w 3154162"/>
              <a:gd name="connsiteY1" fmla="*/ 3328757 h 3467100"/>
              <a:gd name="connsiteX2" fmla="*/ 759460 w 3154162"/>
              <a:gd name="connsiteY2" fmla="*/ 3040380 h 3467100"/>
              <a:gd name="connsiteX3" fmla="*/ 1677633 w 3154162"/>
              <a:gd name="connsiteY3" fmla="*/ 3214826 h 3467100"/>
              <a:gd name="connsiteX4" fmla="*/ 690880 w 3154162"/>
              <a:gd name="connsiteY4" fmla="*/ 2933700 h 3467100"/>
              <a:gd name="connsiteX5" fmla="*/ 1757680 w 3154162"/>
              <a:gd name="connsiteY5" fmla="*/ 2529840 h 3467100"/>
              <a:gd name="connsiteX6" fmla="*/ 1628140 w 3154162"/>
              <a:gd name="connsiteY6" fmla="*/ 1356360 h 3467100"/>
              <a:gd name="connsiteX7" fmla="*/ 1216660 w 3154162"/>
              <a:gd name="connsiteY7" fmla="*/ 1021080 h 3467100"/>
              <a:gd name="connsiteX8" fmla="*/ 1399540 w 3154162"/>
              <a:gd name="connsiteY8" fmla="*/ 525780 h 3467100"/>
              <a:gd name="connsiteX9" fmla="*/ 1574800 w 3154162"/>
              <a:gd name="connsiteY9" fmla="*/ 22860 h 3467100"/>
              <a:gd name="connsiteX10" fmla="*/ 1574800 w 3154162"/>
              <a:gd name="connsiteY10" fmla="*/ 22860 h 3467100"/>
              <a:gd name="connsiteX11" fmla="*/ 1574800 w 3154162"/>
              <a:gd name="connsiteY11" fmla="*/ 0 h 3467100"/>
              <a:gd name="connsiteX0" fmla="*/ 949960 w 3154162"/>
              <a:gd name="connsiteY0" fmla="*/ 3467100 h 3467100"/>
              <a:gd name="connsiteX1" fmla="*/ 839063 w 3154162"/>
              <a:gd name="connsiteY1" fmla="*/ 3328757 h 3467100"/>
              <a:gd name="connsiteX2" fmla="*/ 759460 w 3154162"/>
              <a:gd name="connsiteY2" fmla="*/ 3040380 h 3467100"/>
              <a:gd name="connsiteX3" fmla="*/ 1677633 w 3154162"/>
              <a:gd name="connsiteY3" fmla="*/ 3214826 h 3467100"/>
              <a:gd name="connsiteX4" fmla="*/ 690880 w 3154162"/>
              <a:gd name="connsiteY4" fmla="*/ 2933700 h 3467100"/>
              <a:gd name="connsiteX5" fmla="*/ 1757680 w 3154162"/>
              <a:gd name="connsiteY5" fmla="*/ 2529840 h 3467100"/>
              <a:gd name="connsiteX6" fmla="*/ 805180 w 3154162"/>
              <a:gd name="connsiteY6" fmla="*/ 2278380 h 3467100"/>
              <a:gd name="connsiteX7" fmla="*/ 1216660 w 3154162"/>
              <a:gd name="connsiteY7" fmla="*/ 1021080 h 3467100"/>
              <a:gd name="connsiteX8" fmla="*/ 1399540 w 3154162"/>
              <a:gd name="connsiteY8" fmla="*/ 525780 h 3467100"/>
              <a:gd name="connsiteX9" fmla="*/ 1574800 w 3154162"/>
              <a:gd name="connsiteY9" fmla="*/ 22860 h 3467100"/>
              <a:gd name="connsiteX10" fmla="*/ 1574800 w 3154162"/>
              <a:gd name="connsiteY10" fmla="*/ 22860 h 3467100"/>
              <a:gd name="connsiteX11" fmla="*/ 1574800 w 3154162"/>
              <a:gd name="connsiteY11" fmla="*/ 0 h 3467100"/>
              <a:gd name="connsiteX0" fmla="*/ 949960 w 3154162"/>
              <a:gd name="connsiteY0" fmla="*/ 3467100 h 3467100"/>
              <a:gd name="connsiteX1" fmla="*/ 839063 w 3154162"/>
              <a:gd name="connsiteY1" fmla="*/ 3328757 h 3467100"/>
              <a:gd name="connsiteX2" fmla="*/ 759460 w 3154162"/>
              <a:gd name="connsiteY2" fmla="*/ 3040380 h 3467100"/>
              <a:gd name="connsiteX3" fmla="*/ 1677633 w 3154162"/>
              <a:gd name="connsiteY3" fmla="*/ 3214826 h 3467100"/>
              <a:gd name="connsiteX4" fmla="*/ 690880 w 3154162"/>
              <a:gd name="connsiteY4" fmla="*/ 2933700 h 3467100"/>
              <a:gd name="connsiteX5" fmla="*/ 1757680 w 3154162"/>
              <a:gd name="connsiteY5" fmla="*/ 2529840 h 3467100"/>
              <a:gd name="connsiteX6" fmla="*/ 805180 w 3154162"/>
              <a:gd name="connsiteY6" fmla="*/ 2148840 h 3467100"/>
              <a:gd name="connsiteX7" fmla="*/ 1216660 w 3154162"/>
              <a:gd name="connsiteY7" fmla="*/ 1021080 h 3467100"/>
              <a:gd name="connsiteX8" fmla="*/ 1399540 w 3154162"/>
              <a:gd name="connsiteY8" fmla="*/ 525780 h 3467100"/>
              <a:gd name="connsiteX9" fmla="*/ 1574800 w 3154162"/>
              <a:gd name="connsiteY9" fmla="*/ 22860 h 3467100"/>
              <a:gd name="connsiteX10" fmla="*/ 1574800 w 3154162"/>
              <a:gd name="connsiteY10" fmla="*/ 22860 h 3467100"/>
              <a:gd name="connsiteX11" fmla="*/ 1574800 w 3154162"/>
              <a:gd name="connsiteY11" fmla="*/ 0 h 3467100"/>
              <a:gd name="connsiteX0" fmla="*/ 949960 w 3154162"/>
              <a:gd name="connsiteY0" fmla="*/ 3467100 h 3467100"/>
              <a:gd name="connsiteX1" fmla="*/ 839063 w 3154162"/>
              <a:gd name="connsiteY1" fmla="*/ 3328757 h 3467100"/>
              <a:gd name="connsiteX2" fmla="*/ 759460 w 3154162"/>
              <a:gd name="connsiteY2" fmla="*/ 3040380 h 3467100"/>
              <a:gd name="connsiteX3" fmla="*/ 1677633 w 3154162"/>
              <a:gd name="connsiteY3" fmla="*/ 3214826 h 3467100"/>
              <a:gd name="connsiteX4" fmla="*/ 690880 w 3154162"/>
              <a:gd name="connsiteY4" fmla="*/ 2933700 h 3467100"/>
              <a:gd name="connsiteX5" fmla="*/ 1757680 w 3154162"/>
              <a:gd name="connsiteY5" fmla="*/ 2529840 h 3467100"/>
              <a:gd name="connsiteX6" fmla="*/ 805180 w 3154162"/>
              <a:gd name="connsiteY6" fmla="*/ 2148840 h 3467100"/>
              <a:gd name="connsiteX7" fmla="*/ 1216660 w 3154162"/>
              <a:gd name="connsiteY7" fmla="*/ 1021080 h 3467100"/>
              <a:gd name="connsiteX8" fmla="*/ 1399540 w 3154162"/>
              <a:gd name="connsiteY8" fmla="*/ 525780 h 3467100"/>
              <a:gd name="connsiteX9" fmla="*/ 1574800 w 3154162"/>
              <a:gd name="connsiteY9" fmla="*/ 22860 h 3467100"/>
              <a:gd name="connsiteX10" fmla="*/ 1574800 w 3154162"/>
              <a:gd name="connsiteY10" fmla="*/ 22860 h 3467100"/>
              <a:gd name="connsiteX11" fmla="*/ 1574800 w 3154162"/>
              <a:gd name="connsiteY11" fmla="*/ 0 h 3467100"/>
              <a:gd name="connsiteX0" fmla="*/ 949960 w 3154162"/>
              <a:gd name="connsiteY0" fmla="*/ 3467100 h 3467100"/>
              <a:gd name="connsiteX1" fmla="*/ 839063 w 3154162"/>
              <a:gd name="connsiteY1" fmla="*/ 3328757 h 3467100"/>
              <a:gd name="connsiteX2" fmla="*/ 759460 w 3154162"/>
              <a:gd name="connsiteY2" fmla="*/ 3040380 h 3467100"/>
              <a:gd name="connsiteX3" fmla="*/ 1677633 w 3154162"/>
              <a:gd name="connsiteY3" fmla="*/ 3214826 h 3467100"/>
              <a:gd name="connsiteX4" fmla="*/ 690880 w 3154162"/>
              <a:gd name="connsiteY4" fmla="*/ 2933700 h 3467100"/>
              <a:gd name="connsiteX5" fmla="*/ 1757680 w 3154162"/>
              <a:gd name="connsiteY5" fmla="*/ 2529840 h 3467100"/>
              <a:gd name="connsiteX6" fmla="*/ 805180 w 3154162"/>
              <a:gd name="connsiteY6" fmla="*/ 2148840 h 3467100"/>
              <a:gd name="connsiteX7" fmla="*/ 1216660 w 3154162"/>
              <a:gd name="connsiteY7" fmla="*/ 1021080 h 3467100"/>
              <a:gd name="connsiteX8" fmla="*/ 820420 w 3154162"/>
              <a:gd name="connsiteY8" fmla="*/ 861060 h 3467100"/>
              <a:gd name="connsiteX9" fmla="*/ 1574800 w 3154162"/>
              <a:gd name="connsiteY9" fmla="*/ 22860 h 3467100"/>
              <a:gd name="connsiteX10" fmla="*/ 1574800 w 3154162"/>
              <a:gd name="connsiteY10" fmla="*/ 22860 h 3467100"/>
              <a:gd name="connsiteX11" fmla="*/ 1574800 w 3154162"/>
              <a:gd name="connsiteY11" fmla="*/ 0 h 3467100"/>
              <a:gd name="connsiteX0" fmla="*/ 949960 w 3154162"/>
              <a:gd name="connsiteY0" fmla="*/ 3467100 h 3467100"/>
              <a:gd name="connsiteX1" fmla="*/ 839063 w 3154162"/>
              <a:gd name="connsiteY1" fmla="*/ 3328757 h 3467100"/>
              <a:gd name="connsiteX2" fmla="*/ 759460 w 3154162"/>
              <a:gd name="connsiteY2" fmla="*/ 3040380 h 3467100"/>
              <a:gd name="connsiteX3" fmla="*/ 1677633 w 3154162"/>
              <a:gd name="connsiteY3" fmla="*/ 3214826 h 3467100"/>
              <a:gd name="connsiteX4" fmla="*/ 690880 w 3154162"/>
              <a:gd name="connsiteY4" fmla="*/ 2933700 h 3467100"/>
              <a:gd name="connsiteX5" fmla="*/ 1757680 w 3154162"/>
              <a:gd name="connsiteY5" fmla="*/ 2529840 h 3467100"/>
              <a:gd name="connsiteX6" fmla="*/ 805180 w 3154162"/>
              <a:gd name="connsiteY6" fmla="*/ 2148840 h 3467100"/>
              <a:gd name="connsiteX7" fmla="*/ 828040 w 3154162"/>
              <a:gd name="connsiteY7" fmla="*/ 1394460 h 3467100"/>
              <a:gd name="connsiteX8" fmla="*/ 820420 w 3154162"/>
              <a:gd name="connsiteY8" fmla="*/ 861060 h 3467100"/>
              <a:gd name="connsiteX9" fmla="*/ 1574800 w 3154162"/>
              <a:gd name="connsiteY9" fmla="*/ 22860 h 3467100"/>
              <a:gd name="connsiteX10" fmla="*/ 1574800 w 3154162"/>
              <a:gd name="connsiteY10" fmla="*/ 22860 h 3467100"/>
              <a:gd name="connsiteX11" fmla="*/ 1574800 w 3154162"/>
              <a:gd name="connsiteY11" fmla="*/ 0 h 3467100"/>
              <a:gd name="connsiteX0" fmla="*/ 949960 w 3154162"/>
              <a:gd name="connsiteY0" fmla="*/ 3444240 h 3444240"/>
              <a:gd name="connsiteX1" fmla="*/ 839063 w 3154162"/>
              <a:gd name="connsiteY1" fmla="*/ 3305897 h 3444240"/>
              <a:gd name="connsiteX2" fmla="*/ 759460 w 3154162"/>
              <a:gd name="connsiteY2" fmla="*/ 3017520 h 3444240"/>
              <a:gd name="connsiteX3" fmla="*/ 1677633 w 3154162"/>
              <a:gd name="connsiteY3" fmla="*/ 3191966 h 3444240"/>
              <a:gd name="connsiteX4" fmla="*/ 690880 w 3154162"/>
              <a:gd name="connsiteY4" fmla="*/ 2910840 h 3444240"/>
              <a:gd name="connsiteX5" fmla="*/ 1757680 w 3154162"/>
              <a:gd name="connsiteY5" fmla="*/ 2506980 h 3444240"/>
              <a:gd name="connsiteX6" fmla="*/ 805180 w 3154162"/>
              <a:gd name="connsiteY6" fmla="*/ 2125980 h 3444240"/>
              <a:gd name="connsiteX7" fmla="*/ 828040 w 3154162"/>
              <a:gd name="connsiteY7" fmla="*/ 1371600 h 3444240"/>
              <a:gd name="connsiteX8" fmla="*/ 820420 w 3154162"/>
              <a:gd name="connsiteY8" fmla="*/ 838200 h 3444240"/>
              <a:gd name="connsiteX9" fmla="*/ 1574800 w 3154162"/>
              <a:gd name="connsiteY9" fmla="*/ 0 h 3444240"/>
              <a:gd name="connsiteX10" fmla="*/ 1574800 w 3154162"/>
              <a:gd name="connsiteY10" fmla="*/ 0 h 3444240"/>
              <a:gd name="connsiteX11" fmla="*/ 660400 w 3154162"/>
              <a:gd name="connsiteY11" fmla="*/ 563880 h 3444240"/>
              <a:gd name="connsiteX0" fmla="*/ 949960 w 3154162"/>
              <a:gd name="connsiteY0" fmla="*/ 3444240 h 3444240"/>
              <a:gd name="connsiteX1" fmla="*/ 839063 w 3154162"/>
              <a:gd name="connsiteY1" fmla="*/ 3305897 h 3444240"/>
              <a:gd name="connsiteX2" fmla="*/ 759460 w 3154162"/>
              <a:gd name="connsiteY2" fmla="*/ 3017520 h 3444240"/>
              <a:gd name="connsiteX3" fmla="*/ 1677633 w 3154162"/>
              <a:gd name="connsiteY3" fmla="*/ 3191966 h 3444240"/>
              <a:gd name="connsiteX4" fmla="*/ 690880 w 3154162"/>
              <a:gd name="connsiteY4" fmla="*/ 2910840 h 3444240"/>
              <a:gd name="connsiteX5" fmla="*/ 1757680 w 3154162"/>
              <a:gd name="connsiteY5" fmla="*/ 2506980 h 3444240"/>
              <a:gd name="connsiteX6" fmla="*/ 805180 w 3154162"/>
              <a:gd name="connsiteY6" fmla="*/ 2125980 h 3444240"/>
              <a:gd name="connsiteX7" fmla="*/ 828040 w 3154162"/>
              <a:gd name="connsiteY7" fmla="*/ 1371600 h 3444240"/>
              <a:gd name="connsiteX8" fmla="*/ 820420 w 3154162"/>
              <a:gd name="connsiteY8" fmla="*/ 838200 h 3444240"/>
              <a:gd name="connsiteX9" fmla="*/ 1574800 w 3154162"/>
              <a:gd name="connsiteY9" fmla="*/ 0 h 3444240"/>
              <a:gd name="connsiteX10" fmla="*/ 713740 w 3154162"/>
              <a:gd name="connsiteY10" fmla="*/ 777240 h 3444240"/>
              <a:gd name="connsiteX11" fmla="*/ 660400 w 3154162"/>
              <a:gd name="connsiteY11" fmla="*/ 563880 h 3444240"/>
              <a:gd name="connsiteX0" fmla="*/ 949960 w 3154162"/>
              <a:gd name="connsiteY0" fmla="*/ 2880360 h 2880360"/>
              <a:gd name="connsiteX1" fmla="*/ 839063 w 3154162"/>
              <a:gd name="connsiteY1" fmla="*/ 2742017 h 2880360"/>
              <a:gd name="connsiteX2" fmla="*/ 759460 w 3154162"/>
              <a:gd name="connsiteY2" fmla="*/ 2453640 h 2880360"/>
              <a:gd name="connsiteX3" fmla="*/ 1677633 w 3154162"/>
              <a:gd name="connsiteY3" fmla="*/ 2628086 h 2880360"/>
              <a:gd name="connsiteX4" fmla="*/ 690880 w 3154162"/>
              <a:gd name="connsiteY4" fmla="*/ 2346960 h 2880360"/>
              <a:gd name="connsiteX5" fmla="*/ 1757680 w 3154162"/>
              <a:gd name="connsiteY5" fmla="*/ 1943100 h 2880360"/>
              <a:gd name="connsiteX6" fmla="*/ 805180 w 3154162"/>
              <a:gd name="connsiteY6" fmla="*/ 1562100 h 2880360"/>
              <a:gd name="connsiteX7" fmla="*/ 828040 w 3154162"/>
              <a:gd name="connsiteY7" fmla="*/ 807720 h 2880360"/>
              <a:gd name="connsiteX8" fmla="*/ 820420 w 3154162"/>
              <a:gd name="connsiteY8" fmla="*/ 274320 h 2880360"/>
              <a:gd name="connsiteX9" fmla="*/ 805180 w 3154162"/>
              <a:gd name="connsiteY9" fmla="*/ 480060 h 2880360"/>
              <a:gd name="connsiteX10" fmla="*/ 713740 w 3154162"/>
              <a:gd name="connsiteY10" fmla="*/ 213360 h 2880360"/>
              <a:gd name="connsiteX11" fmla="*/ 660400 w 3154162"/>
              <a:gd name="connsiteY11" fmla="*/ 0 h 2880360"/>
              <a:gd name="connsiteX0" fmla="*/ 949960 w 3154162"/>
              <a:gd name="connsiteY0" fmla="*/ 2880360 h 2880360"/>
              <a:gd name="connsiteX1" fmla="*/ 839063 w 3154162"/>
              <a:gd name="connsiteY1" fmla="*/ 2742017 h 2880360"/>
              <a:gd name="connsiteX2" fmla="*/ 759460 w 3154162"/>
              <a:gd name="connsiteY2" fmla="*/ 2453640 h 2880360"/>
              <a:gd name="connsiteX3" fmla="*/ 1677633 w 3154162"/>
              <a:gd name="connsiteY3" fmla="*/ 2628086 h 2880360"/>
              <a:gd name="connsiteX4" fmla="*/ 690880 w 3154162"/>
              <a:gd name="connsiteY4" fmla="*/ 2346960 h 2880360"/>
              <a:gd name="connsiteX5" fmla="*/ 1757680 w 3154162"/>
              <a:gd name="connsiteY5" fmla="*/ 1943100 h 2880360"/>
              <a:gd name="connsiteX6" fmla="*/ 805180 w 3154162"/>
              <a:gd name="connsiteY6" fmla="*/ 1562100 h 2880360"/>
              <a:gd name="connsiteX7" fmla="*/ 828040 w 3154162"/>
              <a:gd name="connsiteY7" fmla="*/ 807720 h 2880360"/>
              <a:gd name="connsiteX8" fmla="*/ 904240 w 3154162"/>
              <a:gd name="connsiteY8" fmla="*/ 601980 h 2880360"/>
              <a:gd name="connsiteX9" fmla="*/ 805180 w 3154162"/>
              <a:gd name="connsiteY9" fmla="*/ 480060 h 2880360"/>
              <a:gd name="connsiteX10" fmla="*/ 713740 w 3154162"/>
              <a:gd name="connsiteY10" fmla="*/ 213360 h 2880360"/>
              <a:gd name="connsiteX11" fmla="*/ 660400 w 3154162"/>
              <a:gd name="connsiteY11" fmla="*/ 0 h 2880360"/>
              <a:gd name="connsiteX0" fmla="*/ 949960 w 3154162"/>
              <a:gd name="connsiteY0" fmla="*/ 2880360 h 2880360"/>
              <a:gd name="connsiteX1" fmla="*/ 839063 w 3154162"/>
              <a:gd name="connsiteY1" fmla="*/ 2742017 h 2880360"/>
              <a:gd name="connsiteX2" fmla="*/ 759460 w 3154162"/>
              <a:gd name="connsiteY2" fmla="*/ 2453640 h 2880360"/>
              <a:gd name="connsiteX3" fmla="*/ 1677633 w 3154162"/>
              <a:gd name="connsiteY3" fmla="*/ 2628086 h 2880360"/>
              <a:gd name="connsiteX4" fmla="*/ 690880 w 3154162"/>
              <a:gd name="connsiteY4" fmla="*/ 2346960 h 2880360"/>
              <a:gd name="connsiteX5" fmla="*/ 1757680 w 3154162"/>
              <a:gd name="connsiteY5" fmla="*/ 1943100 h 2880360"/>
              <a:gd name="connsiteX6" fmla="*/ 805180 w 3154162"/>
              <a:gd name="connsiteY6" fmla="*/ 1562100 h 2880360"/>
              <a:gd name="connsiteX7" fmla="*/ 828040 w 3154162"/>
              <a:gd name="connsiteY7" fmla="*/ 807720 h 2880360"/>
              <a:gd name="connsiteX8" fmla="*/ 904240 w 3154162"/>
              <a:gd name="connsiteY8" fmla="*/ 601980 h 2880360"/>
              <a:gd name="connsiteX9" fmla="*/ 805180 w 3154162"/>
              <a:gd name="connsiteY9" fmla="*/ 480060 h 2880360"/>
              <a:gd name="connsiteX10" fmla="*/ 713740 w 3154162"/>
              <a:gd name="connsiteY10" fmla="*/ 213360 h 2880360"/>
              <a:gd name="connsiteX11" fmla="*/ 889000 w 3154162"/>
              <a:gd name="connsiteY11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4162" h="2880360">
                <a:moveTo>
                  <a:pt x="949960" y="2880360"/>
                </a:moveTo>
                <a:lnTo>
                  <a:pt x="839063" y="2742017"/>
                </a:lnTo>
                <a:cubicBezTo>
                  <a:pt x="3154162" y="2783421"/>
                  <a:pt x="711200" y="2654300"/>
                  <a:pt x="759460" y="2453640"/>
                </a:cubicBezTo>
                <a:lnTo>
                  <a:pt x="1677633" y="2628086"/>
                </a:lnTo>
                <a:lnTo>
                  <a:pt x="690880" y="2346960"/>
                </a:lnTo>
                <a:cubicBezTo>
                  <a:pt x="1046480" y="2212340"/>
                  <a:pt x="0" y="1407160"/>
                  <a:pt x="1757680" y="1943100"/>
                </a:cubicBezTo>
                <a:lnTo>
                  <a:pt x="805180" y="1562100"/>
                </a:lnTo>
                <a:cubicBezTo>
                  <a:pt x="782320" y="881380"/>
                  <a:pt x="690880" y="1183640"/>
                  <a:pt x="828040" y="807720"/>
                </a:cubicBezTo>
                <a:lnTo>
                  <a:pt x="904240" y="601980"/>
                </a:lnTo>
                <a:lnTo>
                  <a:pt x="805180" y="480060"/>
                </a:lnTo>
                <a:lnTo>
                  <a:pt x="713740" y="213360"/>
                </a:lnTo>
                <a:lnTo>
                  <a:pt x="8890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6369383" y="30962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7" name="Rectangle 296"/>
          <p:cNvSpPr/>
          <p:nvPr/>
        </p:nvSpPr>
        <p:spPr bwMode="auto">
          <a:xfrm>
            <a:off x="6430343" y="314956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6491303" y="32029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8167703" y="392680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302" name="Rectangle 301"/>
          <p:cNvSpPr/>
          <p:nvPr/>
        </p:nvSpPr>
        <p:spPr bwMode="auto">
          <a:xfrm>
            <a:off x="8099123" y="386584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8030543" y="38048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304" name="Oval 303"/>
          <p:cNvSpPr/>
          <p:nvPr/>
        </p:nvSpPr>
        <p:spPr bwMode="auto">
          <a:xfrm>
            <a:off x="3756425" y="2651396"/>
            <a:ext cx="783772" cy="624114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8243903" y="294382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8045783" y="3004783"/>
            <a:ext cx="34477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4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9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8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1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2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4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6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9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2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3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6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7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8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9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1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2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3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4.81481E-6 L -5.55112E-17 -0.13657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1" grpId="0" animBg="1"/>
      <p:bldP spid="252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2" grpId="0" animBg="1"/>
      <p:bldP spid="283" grpId="0" animBg="1"/>
      <p:bldP spid="284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436" y="1167985"/>
            <a:ext cx="8874177" cy="5105400"/>
          </a:xfrm>
        </p:spPr>
        <p:txBody>
          <a:bodyPr/>
          <a:lstStyle/>
          <a:p>
            <a:r>
              <a:rPr lang="en-US" dirty="0" smtClean="0"/>
              <a:t>Wikipedia: “the </a:t>
            </a:r>
            <a:r>
              <a:rPr lang="en-US" b="1" dirty="0" smtClean="0"/>
              <a:t>dimension</a:t>
            </a:r>
            <a:r>
              <a:rPr lang="en-US" dirty="0" smtClean="0"/>
              <a:t> of a space or object is […] the minimum number of coordinates needed to specify any point within it.”</a:t>
            </a:r>
            <a:endParaRPr lang="en-US" baseline="30000" dirty="0" smtClean="0"/>
          </a:p>
          <a:p>
            <a:r>
              <a:rPr lang="en-US" dirty="0" smtClean="0"/>
              <a:t>Each LUT in Spacetime requires 3 coordinates to identify uniquely</a:t>
            </a:r>
          </a:p>
          <a:p>
            <a:pPr lvl="1"/>
            <a:r>
              <a:rPr lang="en-US" dirty="0" smtClean="0"/>
              <a:t>I.e., (</a:t>
            </a:r>
            <a:r>
              <a:rPr lang="en-US" dirty="0" err="1" smtClean="0"/>
              <a:t>x,y,t</a:t>
            </a:r>
            <a:r>
              <a:rPr lang="en-US" dirty="0" smtClean="0"/>
              <a:t>), which can also be represented as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Thus, Spacetime is 3-dimensional – </a:t>
            </a:r>
            <a:r>
              <a:rPr lang="en-US" u="sng" dirty="0" smtClean="0"/>
              <a:t>literally </a:t>
            </a:r>
          </a:p>
          <a:p>
            <a:pPr lvl="1"/>
            <a:r>
              <a:rPr lang="en-US" dirty="0" smtClean="0"/>
              <a:t>Not “virtually”!</a:t>
            </a:r>
          </a:p>
          <a:p>
            <a:endParaRPr lang="en-US" dirty="0" smtClean="0"/>
          </a:p>
          <a:p>
            <a:r>
              <a:rPr lang="en-US" dirty="0" smtClean="0"/>
              <a:t>FPGAs have only one layer of LUTs: they are 2-D</a:t>
            </a:r>
          </a:p>
          <a:p>
            <a:pPr lvl="1"/>
            <a:r>
              <a:rPr lang="en-US" dirty="0" smtClean="0"/>
              <a:t>Like ASICs, they have many layers of interconnect</a:t>
            </a:r>
          </a:p>
          <a:p>
            <a:r>
              <a:rPr lang="en-US" dirty="0" smtClean="0"/>
              <a:t>Each LUT in an interposer-enhanced FPGA can still be uniquely identified by two coordinates: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interposer just adds more layers of interconnect</a:t>
            </a:r>
          </a:p>
          <a:p>
            <a:r>
              <a:rPr lang="en-US" dirty="0" smtClean="0"/>
              <a:t>Thus, interposer-enhanced FPGAs are also 2-dimensional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is a well-defined mathematical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  <p:pic>
        <p:nvPicPr>
          <p:cNvPr id="6" name="Picture 14" descr="http://gtmick.com/images2/bryce_canyon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092" y="1514007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Arrow Connector 115"/>
          <p:cNvCxnSpPr/>
          <p:nvPr/>
        </p:nvCxnSpPr>
        <p:spPr bwMode="auto">
          <a:xfrm flipV="1">
            <a:off x="4876800" y="3581400"/>
            <a:ext cx="1143000" cy="1447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6" name="Rectangle 345"/>
          <p:cNvSpPr/>
          <p:nvPr/>
        </p:nvSpPr>
        <p:spPr bwMode="auto">
          <a:xfrm>
            <a:off x="904875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47" name="Rectangle 346"/>
          <p:cNvSpPr/>
          <p:nvPr/>
        </p:nvSpPr>
        <p:spPr bwMode="auto">
          <a:xfrm>
            <a:off x="1455422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48" name="Rectangle 347"/>
          <p:cNvSpPr/>
          <p:nvPr/>
        </p:nvSpPr>
        <p:spPr bwMode="auto">
          <a:xfrm>
            <a:off x="2005969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49" name="Rectangle 348"/>
          <p:cNvSpPr/>
          <p:nvPr/>
        </p:nvSpPr>
        <p:spPr bwMode="auto">
          <a:xfrm>
            <a:off x="2556516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0" name="Rectangle 349"/>
          <p:cNvSpPr/>
          <p:nvPr/>
        </p:nvSpPr>
        <p:spPr bwMode="auto">
          <a:xfrm>
            <a:off x="3107063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1" name="Rectangle 350"/>
          <p:cNvSpPr/>
          <p:nvPr/>
        </p:nvSpPr>
        <p:spPr bwMode="auto">
          <a:xfrm>
            <a:off x="3657610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2" name="Rectangle 351"/>
          <p:cNvSpPr/>
          <p:nvPr/>
        </p:nvSpPr>
        <p:spPr bwMode="auto">
          <a:xfrm>
            <a:off x="4208157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3" name="Rectangle 352"/>
          <p:cNvSpPr/>
          <p:nvPr/>
        </p:nvSpPr>
        <p:spPr bwMode="auto">
          <a:xfrm>
            <a:off x="4758704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4" name="Rectangle 353"/>
          <p:cNvSpPr/>
          <p:nvPr/>
        </p:nvSpPr>
        <p:spPr bwMode="auto">
          <a:xfrm>
            <a:off x="5309251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5" name="Rectangle 354"/>
          <p:cNvSpPr/>
          <p:nvPr/>
        </p:nvSpPr>
        <p:spPr bwMode="auto">
          <a:xfrm>
            <a:off x="5859798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6" name="Rectangle 355"/>
          <p:cNvSpPr/>
          <p:nvPr/>
        </p:nvSpPr>
        <p:spPr bwMode="auto">
          <a:xfrm>
            <a:off x="6410345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7" name="Rectangle 356"/>
          <p:cNvSpPr/>
          <p:nvPr/>
        </p:nvSpPr>
        <p:spPr bwMode="auto">
          <a:xfrm>
            <a:off x="6960890" y="6019800"/>
            <a:ext cx="557784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Implementing the third dimension in Spacetime</a:t>
            </a:r>
          </a:p>
        </p:txBody>
      </p:sp>
      <p:sp>
        <p:nvSpPr>
          <p:cNvPr id="550041" name="Text Box 153"/>
          <p:cNvSpPr txBox="1">
            <a:spLocks noChangeArrowheads="1"/>
          </p:cNvSpPr>
          <p:nvPr/>
        </p:nvSpPr>
        <p:spPr bwMode="auto">
          <a:xfrm>
            <a:off x="1828800" y="3045767"/>
            <a:ext cx="126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folds</a:t>
            </a:r>
          </a:p>
        </p:txBody>
      </p:sp>
      <p:sp>
        <p:nvSpPr>
          <p:cNvPr id="408" name="Text Box 20"/>
          <p:cNvSpPr txBox="1">
            <a:spLocks noChangeArrowheads="1"/>
          </p:cNvSpPr>
          <p:nvPr/>
        </p:nvSpPr>
        <p:spPr bwMode="auto">
          <a:xfrm>
            <a:off x="3238307" y="4209657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06" name="Text Box 132"/>
          <p:cNvSpPr txBox="1">
            <a:spLocks noChangeArrowheads="1"/>
          </p:cNvSpPr>
          <p:nvPr/>
        </p:nvSpPr>
        <p:spPr bwMode="auto">
          <a:xfrm>
            <a:off x="7438500" y="5256847"/>
            <a:ext cx="1462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2.0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GHz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clock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" name="Text Box 131"/>
          <p:cNvSpPr txBox="1">
            <a:spLocks noChangeArrowheads="1"/>
          </p:cNvSpPr>
          <p:nvPr/>
        </p:nvSpPr>
        <p:spPr bwMode="auto">
          <a:xfrm>
            <a:off x="7615631" y="5879812"/>
            <a:ext cx="1107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166 MHz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clock</a:t>
            </a:r>
          </a:p>
        </p:txBody>
      </p:sp>
      <p:sp>
        <p:nvSpPr>
          <p:cNvPr id="625" name="Oval 162"/>
          <p:cNvSpPr>
            <a:spLocks noChangeArrowheads="1"/>
          </p:cNvSpPr>
          <p:nvPr/>
        </p:nvSpPr>
        <p:spPr bwMode="auto">
          <a:xfrm>
            <a:off x="835818" y="5645944"/>
            <a:ext cx="138113" cy="1381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3" name="Footer Placeholder 1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Tabula</a:t>
            </a:r>
            <a:endParaRPr lang="en-US" dirty="0"/>
          </a:p>
        </p:txBody>
      </p:sp>
      <p:pic>
        <p:nvPicPr>
          <p:cNvPr id="202" name="Picture 201" descr="layer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486" y="3590925"/>
            <a:ext cx="2155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202" descr="layer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948" y="3371275"/>
            <a:ext cx="21209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203" descr="laye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948" y="3175435"/>
            <a:ext cx="21209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204" descr="layer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1567" y="2982770"/>
            <a:ext cx="2125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05" descr="layer5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7598" y="2763117"/>
            <a:ext cx="2133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206" descr="layer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7598" y="2567277"/>
            <a:ext cx="2133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207" descr="layer7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7598" y="2376200"/>
            <a:ext cx="21336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208" descr="layer8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7598" y="2172423"/>
            <a:ext cx="21336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09" descr="laye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948" y="1976583"/>
            <a:ext cx="21209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210" descr="layer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1567" y="1783918"/>
            <a:ext cx="2125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211" descr="layer5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7598" y="1564265"/>
            <a:ext cx="2133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212" descr="layer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7598" y="1368425"/>
            <a:ext cx="2133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5"/>
          <p:cNvGrpSpPr/>
          <p:nvPr/>
        </p:nvGrpSpPr>
        <p:grpSpPr>
          <a:xfrm>
            <a:off x="631305" y="6019800"/>
            <a:ext cx="6893757" cy="304800"/>
            <a:chOff x="228600" y="5486400"/>
            <a:chExt cx="5715000" cy="304800"/>
          </a:xfrm>
        </p:grpSpPr>
        <p:cxnSp>
          <p:nvCxnSpPr>
            <p:cNvPr id="299" name="Straight Connector 298"/>
            <p:cNvCxnSpPr/>
            <p:nvPr/>
          </p:nvCxnSpPr>
          <p:spPr bwMode="auto">
            <a:xfrm>
              <a:off x="228600" y="5791200"/>
              <a:ext cx="228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 bwMode="auto">
            <a:xfrm flipV="1">
              <a:off x="457200" y="5486400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 bwMode="auto">
            <a:xfrm>
              <a:off x="457200" y="5486400"/>
              <a:ext cx="2743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 bwMode="auto">
            <a:xfrm>
              <a:off x="3200400" y="5486400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 bwMode="auto">
            <a:xfrm>
              <a:off x="3200400" y="5791200"/>
              <a:ext cx="2743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 bwMode="auto">
            <a:xfrm flipV="1">
              <a:off x="5943600" y="5486400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9" name="Text Box 20"/>
          <p:cNvSpPr txBox="1">
            <a:spLocks noChangeArrowheads="1"/>
          </p:cNvSpPr>
          <p:nvPr/>
        </p:nvSpPr>
        <p:spPr bwMode="auto">
          <a:xfrm>
            <a:off x="3238307" y="401070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Text Box 20"/>
          <p:cNvSpPr txBox="1">
            <a:spLocks noChangeArrowheads="1"/>
          </p:cNvSpPr>
          <p:nvPr/>
        </p:nvSpPr>
        <p:spPr bwMode="auto">
          <a:xfrm>
            <a:off x="3238307" y="381174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Text Box 20"/>
          <p:cNvSpPr txBox="1">
            <a:spLocks noChangeArrowheads="1"/>
          </p:cNvSpPr>
          <p:nvPr/>
        </p:nvSpPr>
        <p:spPr bwMode="auto">
          <a:xfrm>
            <a:off x="3238307" y="3612787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Text Box 20"/>
          <p:cNvSpPr txBox="1">
            <a:spLocks noChangeArrowheads="1"/>
          </p:cNvSpPr>
          <p:nvPr/>
        </p:nvSpPr>
        <p:spPr bwMode="auto">
          <a:xfrm>
            <a:off x="3238307" y="341382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Text Box 20"/>
          <p:cNvSpPr txBox="1">
            <a:spLocks noChangeArrowheads="1"/>
          </p:cNvSpPr>
          <p:nvPr/>
        </p:nvSpPr>
        <p:spPr bwMode="auto">
          <a:xfrm>
            <a:off x="3238307" y="3214871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Text Box 20"/>
          <p:cNvSpPr txBox="1">
            <a:spLocks noChangeArrowheads="1"/>
          </p:cNvSpPr>
          <p:nvPr/>
        </p:nvSpPr>
        <p:spPr bwMode="auto">
          <a:xfrm>
            <a:off x="3238307" y="281695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Text Box 20"/>
          <p:cNvSpPr txBox="1">
            <a:spLocks noChangeArrowheads="1"/>
          </p:cNvSpPr>
          <p:nvPr/>
        </p:nvSpPr>
        <p:spPr bwMode="auto">
          <a:xfrm>
            <a:off x="3238307" y="2617997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 Box 20"/>
          <p:cNvSpPr txBox="1">
            <a:spLocks noChangeArrowheads="1"/>
          </p:cNvSpPr>
          <p:nvPr/>
        </p:nvSpPr>
        <p:spPr bwMode="auto">
          <a:xfrm>
            <a:off x="3238307" y="241903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Text Box 20"/>
          <p:cNvSpPr txBox="1">
            <a:spLocks noChangeArrowheads="1"/>
          </p:cNvSpPr>
          <p:nvPr/>
        </p:nvSpPr>
        <p:spPr bwMode="auto">
          <a:xfrm>
            <a:off x="3201535" y="2021123"/>
            <a:ext cx="3431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 Box 20"/>
          <p:cNvSpPr txBox="1">
            <a:spLocks noChangeArrowheads="1"/>
          </p:cNvSpPr>
          <p:nvPr/>
        </p:nvSpPr>
        <p:spPr bwMode="auto">
          <a:xfrm>
            <a:off x="3195828" y="22200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 flipV="1">
            <a:off x="4876800" y="1295400"/>
            <a:ext cx="0" cy="3733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H="1" flipV="1">
            <a:off x="3048000" y="4419600"/>
            <a:ext cx="18288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 Box 153"/>
          <p:cNvSpPr txBox="1">
            <a:spLocks noChangeArrowheads="1"/>
          </p:cNvSpPr>
          <p:nvPr/>
        </p:nvSpPr>
        <p:spPr bwMode="auto">
          <a:xfrm>
            <a:off x="6024518" y="33909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53"/>
          <p:cNvSpPr txBox="1">
            <a:spLocks noChangeArrowheads="1"/>
          </p:cNvSpPr>
          <p:nvPr/>
        </p:nvSpPr>
        <p:spPr bwMode="auto">
          <a:xfrm>
            <a:off x="2743200" y="4267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153"/>
          <p:cNvSpPr txBox="1">
            <a:spLocks noChangeArrowheads="1"/>
          </p:cNvSpPr>
          <p:nvPr/>
        </p:nvSpPr>
        <p:spPr bwMode="auto">
          <a:xfrm>
            <a:off x="4733925" y="990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20"/>
          <p:cNvSpPr txBox="1">
            <a:spLocks noChangeArrowheads="1"/>
          </p:cNvSpPr>
          <p:nvPr/>
        </p:nvSpPr>
        <p:spPr bwMode="auto">
          <a:xfrm>
            <a:off x="3235574" y="301788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20"/>
          <p:cNvSpPr txBox="1">
            <a:spLocks noChangeArrowheads="1"/>
          </p:cNvSpPr>
          <p:nvPr/>
        </p:nvSpPr>
        <p:spPr bwMode="auto">
          <a:xfrm>
            <a:off x="3238116" y="4207838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4" name="Text Box 20"/>
          <p:cNvSpPr txBox="1">
            <a:spLocks noChangeArrowheads="1"/>
          </p:cNvSpPr>
          <p:nvPr/>
        </p:nvSpPr>
        <p:spPr bwMode="auto">
          <a:xfrm>
            <a:off x="3238116" y="4008884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20"/>
          <p:cNvSpPr txBox="1">
            <a:spLocks noChangeArrowheads="1"/>
          </p:cNvSpPr>
          <p:nvPr/>
        </p:nvSpPr>
        <p:spPr bwMode="auto">
          <a:xfrm>
            <a:off x="3238116" y="3809926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20"/>
          <p:cNvSpPr txBox="1">
            <a:spLocks noChangeArrowheads="1"/>
          </p:cNvSpPr>
          <p:nvPr/>
        </p:nvSpPr>
        <p:spPr bwMode="auto">
          <a:xfrm>
            <a:off x="3238116" y="3610968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 Box 20"/>
          <p:cNvSpPr txBox="1">
            <a:spLocks noChangeArrowheads="1"/>
          </p:cNvSpPr>
          <p:nvPr/>
        </p:nvSpPr>
        <p:spPr bwMode="auto">
          <a:xfrm>
            <a:off x="3238116" y="341201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20"/>
          <p:cNvSpPr txBox="1">
            <a:spLocks noChangeArrowheads="1"/>
          </p:cNvSpPr>
          <p:nvPr/>
        </p:nvSpPr>
        <p:spPr bwMode="auto">
          <a:xfrm>
            <a:off x="3238116" y="3213052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 Box 20"/>
          <p:cNvSpPr txBox="1">
            <a:spLocks noChangeArrowheads="1"/>
          </p:cNvSpPr>
          <p:nvPr/>
        </p:nvSpPr>
        <p:spPr bwMode="auto">
          <a:xfrm>
            <a:off x="3238116" y="2815136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 Box 20"/>
          <p:cNvSpPr txBox="1">
            <a:spLocks noChangeArrowheads="1"/>
          </p:cNvSpPr>
          <p:nvPr/>
        </p:nvSpPr>
        <p:spPr bwMode="auto">
          <a:xfrm>
            <a:off x="3238116" y="2616178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20"/>
          <p:cNvSpPr txBox="1">
            <a:spLocks noChangeArrowheads="1"/>
          </p:cNvSpPr>
          <p:nvPr/>
        </p:nvSpPr>
        <p:spPr bwMode="auto">
          <a:xfrm>
            <a:off x="3238116" y="241722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3201344" y="2019304"/>
            <a:ext cx="3431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 Box 20"/>
          <p:cNvSpPr txBox="1">
            <a:spLocks noChangeArrowheads="1"/>
          </p:cNvSpPr>
          <p:nvPr/>
        </p:nvSpPr>
        <p:spPr bwMode="auto">
          <a:xfrm>
            <a:off x="3195637" y="2218262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20"/>
          <p:cNvSpPr txBox="1">
            <a:spLocks noChangeArrowheads="1"/>
          </p:cNvSpPr>
          <p:nvPr/>
        </p:nvSpPr>
        <p:spPr bwMode="auto">
          <a:xfrm>
            <a:off x="3235383" y="301607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Slide Number Placeholder 1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553C1-217A-4344-A1FF-6F8A767C90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3" name="Group 154"/>
          <p:cNvGrpSpPr/>
          <p:nvPr/>
        </p:nvGrpSpPr>
        <p:grpSpPr>
          <a:xfrm>
            <a:off x="701532" y="5275755"/>
            <a:ext cx="6826226" cy="306123"/>
            <a:chOff x="701532" y="5275755"/>
            <a:chExt cx="6826226" cy="306123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1454740" y="5277078"/>
              <a:ext cx="365760" cy="304800"/>
            </a:xfrm>
            <a:prstGeom prst="rect">
              <a:avLst/>
            </a:prstGeom>
            <a:solidFill>
              <a:srgbClr val="99009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1</a:t>
              </a: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904875" y="5277078"/>
              <a:ext cx="365760" cy="304800"/>
            </a:xfrm>
            <a:prstGeom prst="rect">
              <a:avLst/>
            </a:prstGeom>
            <a:solidFill>
              <a:srgbClr val="B2B2B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0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554470" y="5277078"/>
              <a:ext cx="365760" cy="304800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3</a:t>
              </a: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004605" y="5277078"/>
              <a:ext cx="365760" cy="304800"/>
            </a:xfrm>
            <a:prstGeom prst="rect">
              <a:avLst/>
            </a:prstGeom>
            <a:solidFill>
              <a:srgbClr val="FF33CC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2</a:t>
              </a: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654200" y="5277078"/>
              <a:ext cx="365760" cy="304800"/>
            </a:xfrm>
            <a:prstGeom prst="rect">
              <a:avLst/>
            </a:prstGeom>
            <a:solidFill>
              <a:srgbClr val="D5D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5</a:t>
              </a: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3104335" y="5277078"/>
              <a:ext cx="365760" cy="3048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4</a:t>
              </a: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4753930" y="5277078"/>
              <a:ext cx="365760" cy="30480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7</a:t>
              </a: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4204065" y="5277078"/>
              <a:ext cx="365760" cy="30480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6</a:t>
              </a: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3660" y="5277078"/>
              <a:ext cx="365760" cy="304800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9</a:t>
              </a: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5303795" y="5277078"/>
              <a:ext cx="365760" cy="304800"/>
            </a:xfrm>
            <a:prstGeom prst="rect">
              <a:avLst/>
            </a:prstGeom>
            <a:solidFill>
              <a:srgbClr val="FF33CC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8</a:t>
              </a: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6953395" y="5277078"/>
              <a:ext cx="365760" cy="304800"/>
            </a:xfrm>
            <a:prstGeom prst="rect">
              <a:avLst/>
            </a:prstGeom>
            <a:solidFill>
              <a:srgbClr val="D5D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11</a:t>
              </a: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403525" y="5277078"/>
              <a:ext cx="365760" cy="3048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r>
                <a:rPr lang="en-US" sz="1200" b="1" dirty="0" smtClean="0"/>
                <a:t>10</a:t>
              </a: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908892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460030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011168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562306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3113444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664582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215720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4766858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5317996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5869134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6420272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6971407" y="5280750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 flipH="1">
              <a:off x="701532" y="5275755"/>
              <a:ext cx="556351" cy="297456"/>
            </a:xfrm>
            <a:custGeom>
              <a:avLst/>
              <a:gdLst>
                <a:gd name="connsiteX0" fmla="*/ 0 w 556351"/>
                <a:gd name="connsiteY0" fmla="*/ 297456 h 297456"/>
                <a:gd name="connsiteX1" fmla="*/ 0 w 556351"/>
                <a:gd name="connsiteY1" fmla="*/ 0 h 297456"/>
                <a:gd name="connsiteX2" fmla="*/ 355294 w 556351"/>
                <a:gd name="connsiteY2" fmla="*/ 2755 h 297456"/>
                <a:gd name="connsiteX3" fmla="*/ 355294 w 556351"/>
                <a:gd name="connsiteY3" fmla="*/ 294702 h 297456"/>
                <a:gd name="connsiteX4" fmla="*/ 556351 w 556351"/>
                <a:gd name="connsiteY4" fmla="*/ 294702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51" h="297456">
                  <a:moveTo>
                    <a:pt x="0" y="297456"/>
                  </a:moveTo>
                  <a:lnTo>
                    <a:pt x="0" y="0"/>
                  </a:lnTo>
                  <a:lnTo>
                    <a:pt x="355294" y="2755"/>
                  </a:lnTo>
                  <a:lnTo>
                    <a:pt x="355294" y="294702"/>
                  </a:lnTo>
                  <a:lnTo>
                    <a:pt x="556351" y="29470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25069 0.1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19166 0.185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12691 0.2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7204 0.24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885 0.27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5 0.3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1198 0.3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7223 0.36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2969 0.3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29271 0.418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5191 0.446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2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41164 0.474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6423 -3.33333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-3.33333E-6 L 0.12414 -3.33333E-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36 -3.33333E-6 L 0.18438 -3.33333E-6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1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6 -3.33333E-6 L 0.24445 -3.33333E-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3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3.33333E-6 L 0.30382 -3.33333E-6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05 -3.33333E-6 L 0.36424 -3.33333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46 -3.33333E-6 L 0.425 -3.33333E-6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0"/>
                            </p:stCondLst>
                            <p:childTnLst>
                              <p:par>
                                <p:cTn id="197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3 -3.33333E-6 L 0.48768 -3.33333E-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5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000"/>
                            </p:stCondLst>
                            <p:childTnLst>
                              <p:par>
                                <p:cTn id="209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9 -4.76741E-7 L 0.5474 -4.76741E-7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1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45 0.00023 L 0.60435 0.00023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5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3" presetID="0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-0.00023 L 0.66268 0.00093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5" presetID="0" presetClass="path" presetSubtype="0" accel="50000" decel="50000" fill="hold" grpId="12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65955 0.00046 L 0.72622 0.0004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606" grpId="0"/>
      <p:bldP spid="624" grpId="0"/>
      <p:bldP spid="625" grpId="0" animBg="1"/>
      <p:bldP spid="625" grpId="1" animBg="1"/>
      <p:bldP spid="625" grpId="2" animBg="1"/>
      <p:bldP spid="625" grpId="3" animBg="1"/>
      <p:bldP spid="625" grpId="4" animBg="1"/>
      <p:bldP spid="625" grpId="5" animBg="1"/>
      <p:bldP spid="625" grpId="6" animBg="1"/>
      <p:bldP spid="625" grpId="7" animBg="1"/>
      <p:bldP spid="625" grpId="8" animBg="1"/>
      <p:bldP spid="625" grpId="9" animBg="1"/>
      <p:bldP spid="625" grpId="10" animBg="1"/>
      <p:bldP spid="625" grpId="11" animBg="1"/>
      <p:bldP spid="625" grpId="12" animBg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very small sample of the interesting 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7360" y="1487775"/>
            <a:ext cx="4038600" cy="4419600"/>
          </a:xfrm>
        </p:spPr>
        <p:txBody>
          <a:bodyPr/>
          <a:lstStyle/>
          <a:p>
            <a:r>
              <a:rPr lang="en-US" sz="1400" dirty="0" smtClean="0"/>
              <a:t>How can you close timing?</a:t>
            </a:r>
          </a:p>
          <a:p>
            <a:r>
              <a:rPr lang="en-US" sz="1400" dirty="0" smtClean="0"/>
              <a:t>Can you achieve high performance?</a:t>
            </a:r>
          </a:p>
          <a:p>
            <a:r>
              <a:rPr lang="en-US" sz="1400" dirty="0" smtClean="0"/>
              <a:t>Doesn’t the time to reconfigure kill you?</a:t>
            </a:r>
          </a:p>
          <a:p>
            <a:endParaRPr lang="en-US" sz="1400" dirty="0" smtClean="0"/>
          </a:p>
          <a:p>
            <a:r>
              <a:rPr lang="en-US" sz="1400" dirty="0" smtClean="0"/>
              <a:t>Where does the state go during reconfiguration?</a:t>
            </a:r>
          </a:p>
          <a:p>
            <a:r>
              <a:rPr lang="en-US" sz="1400" dirty="0" smtClean="0"/>
              <a:t>How do you map designs to this fabric?</a:t>
            </a:r>
          </a:p>
          <a:p>
            <a:r>
              <a:rPr lang="en-US" sz="1400" dirty="0" smtClean="0"/>
              <a:t>Do you have to design differently for such an architecture?</a:t>
            </a:r>
          </a:p>
          <a:p>
            <a:endParaRPr lang="en-US" sz="1400" dirty="0" smtClean="0"/>
          </a:p>
          <a:p>
            <a:r>
              <a:rPr lang="en-US" sz="1400" dirty="0" smtClean="0"/>
              <a:t>Interaction between asynchronous domains</a:t>
            </a:r>
          </a:p>
          <a:p>
            <a:endParaRPr lang="en-US" sz="1400" dirty="0" smtClean="0"/>
          </a:p>
          <a:p>
            <a:r>
              <a:rPr lang="en-US" sz="1400" dirty="0" smtClean="0"/>
              <a:t>How do memories work?</a:t>
            </a:r>
          </a:p>
          <a:p>
            <a:endParaRPr lang="en-US" sz="1400" dirty="0" smtClean="0"/>
          </a:p>
          <a:p>
            <a:r>
              <a:rPr lang="en-US" sz="1400" dirty="0" smtClean="0"/>
              <a:t>Isn’t the power awful?</a:t>
            </a:r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17755"/>
            <a:ext cx="4267200" cy="4419600"/>
          </a:xfrm>
        </p:spPr>
        <p:txBody>
          <a:bodyPr/>
          <a:lstStyle/>
          <a:p>
            <a:r>
              <a:rPr lang="en-US" sz="1400" dirty="0" smtClean="0"/>
              <a:t>Can you build an analytical placer in Spacetime?</a:t>
            </a:r>
          </a:p>
          <a:p>
            <a:endParaRPr lang="en-US" sz="1400" dirty="0" smtClean="0"/>
          </a:p>
          <a:p>
            <a:r>
              <a:rPr lang="en-US" sz="1400" dirty="0" smtClean="0"/>
              <a:t>Interaction between related clock domains</a:t>
            </a:r>
          </a:p>
          <a:p>
            <a:endParaRPr lang="en-US" sz="1400" dirty="0" smtClean="0"/>
          </a:p>
          <a:p>
            <a:r>
              <a:rPr lang="en-US" sz="1400" dirty="0" smtClean="0"/>
              <a:t>What does the router look like?</a:t>
            </a:r>
          </a:p>
          <a:p>
            <a:r>
              <a:rPr lang="en-US" sz="1400" dirty="0" smtClean="0"/>
              <a:t>How do you compute minimal spanning trees?</a:t>
            </a:r>
          </a:p>
          <a:p>
            <a:r>
              <a:rPr lang="en-US" sz="1400" dirty="0" smtClean="0"/>
              <a:t>How do you compute Steiner trees?</a:t>
            </a:r>
          </a:p>
          <a:p>
            <a:endParaRPr lang="en-US" sz="1400" dirty="0" smtClean="0"/>
          </a:p>
          <a:p>
            <a:r>
              <a:rPr lang="en-US" sz="1400" dirty="0" smtClean="0"/>
              <a:t>How do you account for the reconfiguration time in timing-driven P&amp;R?</a:t>
            </a:r>
          </a:p>
          <a:p>
            <a:r>
              <a:rPr lang="en-US" sz="1400" dirty="0" smtClean="0"/>
              <a:t>How is logic synthesis affected by Spacetime?</a:t>
            </a:r>
          </a:p>
          <a:p>
            <a:endParaRPr lang="en-US" sz="1400" dirty="0" smtClean="0"/>
          </a:p>
          <a:p>
            <a:r>
              <a:rPr lang="en-US" sz="1400" dirty="0" smtClean="0"/>
              <a:t>What does clock gating look like in Spacetime?</a:t>
            </a:r>
          </a:p>
          <a:p>
            <a:endParaRPr lang="en-US" sz="1400" dirty="0" smtClean="0"/>
          </a:p>
          <a:p>
            <a:r>
              <a:rPr lang="en-US" sz="1400" dirty="0" smtClean="0"/>
              <a:t>How does DSP work?</a:t>
            </a:r>
          </a:p>
          <a:p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2535-1B23-4EC2-9640-67BA03C013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Tabula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34911" y="1176729"/>
            <a:ext cx="4234721" cy="4804347"/>
          </a:xfrm>
          <a:prstGeom prst="round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1252" y="610099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4017364" y="5748728"/>
            <a:ext cx="1693888" cy="536935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hz_vs_folds_nodo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486" y="1257132"/>
            <a:ext cx="7570607" cy="4797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37" y="120025"/>
            <a:ext cx="7831792" cy="738188"/>
          </a:xfrm>
        </p:spPr>
        <p:txBody>
          <a:bodyPr/>
          <a:lstStyle/>
          <a:p>
            <a:r>
              <a:rPr lang="en-US" dirty="0" smtClean="0"/>
              <a:t>Some logic must be fast, but most logic can be slow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553C1-217A-4344-A1FF-6F8A767C90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242060" y="1432560"/>
            <a:ext cx="510540" cy="3718560"/>
          </a:xfrm>
          <a:prstGeom prst="rect">
            <a:avLst/>
          </a:prstGeom>
          <a:solidFill>
            <a:srgbClr val="00FF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73680" y="4206615"/>
            <a:ext cx="510540" cy="944880"/>
          </a:xfrm>
          <a:prstGeom prst="rect">
            <a:avLst/>
          </a:prstGeom>
          <a:solidFill>
            <a:srgbClr val="FFCC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4846320" y="4686300"/>
            <a:ext cx="510540" cy="472440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/>
          </a:p>
        </p:txBody>
      </p:sp>
      <p:sp>
        <p:nvSpPr>
          <p:cNvPr id="16" name="Freeform 15"/>
          <p:cNvSpPr/>
          <p:nvPr/>
        </p:nvSpPr>
        <p:spPr bwMode="auto">
          <a:xfrm>
            <a:off x="5877918" y="4793517"/>
            <a:ext cx="1524858" cy="368335"/>
          </a:xfrm>
          <a:custGeom>
            <a:avLst/>
            <a:gdLst>
              <a:gd name="connsiteX0" fmla="*/ 0 w 1524858"/>
              <a:gd name="connsiteY0" fmla="*/ 363184 h 368335"/>
              <a:gd name="connsiteX1" fmla="*/ 0 w 1524858"/>
              <a:gd name="connsiteY1" fmla="*/ 0 h 368335"/>
              <a:gd name="connsiteX2" fmla="*/ 1522283 w 1524858"/>
              <a:gd name="connsiteY2" fmla="*/ 56667 h 368335"/>
              <a:gd name="connsiteX3" fmla="*/ 1524858 w 1524858"/>
              <a:gd name="connsiteY3" fmla="*/ 368335 h 368335"/>
              <a:gd name="connsiteX4" fmla="*/ 0 w 1524858"/>
              <a:gd name="connsiteY4" fmla="*/ 363184 h 36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58" h="368335">
                <a:moveTo>
                  <a:pt x="0" y="363184"/>
                </a:moveTo>
                <a:lnTo>
                  <a:pt x="0" y="0"/>
                </a:lnTo>
                <a:lnTo>
                  <a:pt x="1522283" y="56667"/>
                </a:lnTo>
                <a:cubicBezTo>
                  <a:pt x="1523141" y="160556"/>
                  <a:pt x="1524000" y="264446"/>
                  <a:pt x="1524858" y="368335"/>
                </a:cubicBezTo>
                <a:lnTo>
                  <a:pt x="0" y="363184"/>
                </a:lnTo>
                <a:close/>
              </a:path>
            </a:pathLst>
          </a:custGeom>
          <a:solidFill>
            <a:srgbClr val="FF0000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45356" y="1371600"/>
            <a:ext cx="2716750" cy="297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21397" y="1768344"/>
            <a:ext cx="1143000" cy="365760"/>
          </a:xfrm>
          <a:prstGeom prst="rect">
            <a:avLst/>
          </a:prstGeom>
          <a:solidFill>
            <a:srgbClr val="00FA7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2 GHz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(DSP)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951786" y="2131080"/>
            <a:ext cx="2282222" cy="370291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500 MHz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(ASSP Datapath)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952416" y="2508930"/>
            <a:ext cx="2280962" cy="105042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150-200 MHz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(Control, soft </a:t>
            </a:r>
            <a:r>
              <a:rPr lang="en-US" sz="12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chemeClr val="bg1"/>
                </a:solidFill>
              </a:rPr>
              <a:t>P</a:t>
            </a:r>
            <a:r>
              <a:rPr lang="en-US" sz="1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6096000"/>
            <a:ext cx="9144000" cy="51432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D4876"/>
              </a:gs>
              <a:gs pos="100000">
                <a:srgbClr val="3D60A0"/>
              </a:gs>
            </a:gsLst>
            <a:lin ang="5400000" scaled="0"/>
          </a:gra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Stylus™ software automatically co-optimizes space and time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943599" y="3565655"/>
            <a:ext cx="2298596" cy="750664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250 MHz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(FPGA Datapath)</a:t>
            </a:r>
          </a:p>
        </p:txBody>
      </p:sp>
      <p:cxnSp>
        <p:nvCxnSpPr>
          <p:cNvPr id="27" name="Straight Arrow Connector 26"/>
          <p:cNvCxnSpPr>
            <a:stCxn id="21" idx="1"/>
          </p:cNvCxnSpPr>
          <p:nvPr/>
        </p:nvCxnSpPr>
        <p:spPr bwMode="auto">
          <a:xfrm rot="10800000">
            <a:off x="1806135" y="1760796"/>
            <a:ext cx="4715262" cy="190429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2" idx="1"/>
            <a:endCxn id="35" idx="7"/>
          </p:cNvCxnSpPr>
          <p:nvPr/>
        </p:nvCxnSpPr>
        <p:spPr bwMode="auto">
          <a:xfrm rot="10800000" flipV="1">
            <a:off x="3193492" y="2316226"/>
            <a:ext cx="2758295" cy="188168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5" idx="1"/>
            <a:endCxn id="30" idx="6"/>
          </p:cNvCxnSpPr>
          <p:nvPr/>
        </p:nvCxnSpPr>
        <p:spPr bwMode="auto">
          <a:xfrm rot="10800000" flipV="1">
            <a:off x="5092701" y="3940986"/>
            <a:ext cx="850899" cy="75801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Freeform 29"/>
          <p:cNvSpPr/>
          <p:nvPr/>
        </p:nvSpPr>
        <p:spPr bwMode="auto">
          <a:xfrm>
            <a:off x="1244600" y="1435100"/>
            <a:ext cx="6159500" cy="3727450"/>
          </a:xfrm>
          <a:custGeom>
            <a:avLst/>
            <a:gdLst>
              <a:gd name="connsiteX0" fmla="*/ 6350 w 6159500"/>
              <a:gd name="connsiteY0" fmla="*/ 0 h 3727450"/>
              <a:gd name="connsiteX1" fmla="*/ 241300 w 6159500"/>
              <a:gd name="connsiteY1" fmla="*/ 0 h 3727450"/>
              <a:gd name="connsiteX2" fmla="*/ 762000 w 6159500"/>
              <a:gd name="connsiteY2" fmla="*/ 1866900 h 3727450"/>
              <a:gd name="connsiteX3" fmla="*/ 1270000 w 6159500"/>
              <a:gd name="connsiteY3" fmla="*/ 2489200 h 3727450"/>
              <a:gd name="connsiteX4" fmla="*/ 1790700 w 6159500"/>
              <a:gd name="connsiteY4" fmla="*/ 2794000 h 3727450"/>
              <a:gd name="connsiteX5" fmla="*/ 2825750 w 6159500"/>
              <a:gd name="connsiteY5" fmla="*/ 3105150 h 3727450"/>
              <a:gd name="connsiteX6" fmla="*/ 3848100 w 6159500"/>
              <a:gd name="connsiteY6" fmla="*/ 3263900 h 3727450"/>
              <a:gd name="connsiteX7" fmla="*/ 4889500 w 6159500"/>
              <a:gd name="connsiteY7" fmla="*/ 3352800 h 3727450"/>
              <a:gd name="connsiteX8" fmla="*/ 6159500 w 6159500"/>
              <a:gd name="connsiteY8" fmla="*/ 3409950 h 3727450"/>
              <a:gd name="connsiteX9" fmla="*/ 6146800 w 6159500"/>
              <a:gd name="connsiteY9" fmla="*/ 3727450 h 3727450"/>
              <a:gd name="connsiteX10" fmla="*/ 0 w 6159500"/>
              <a:gd name="connsiteY10" fmla="*/ 3714750 h 3727450"/>
              <a:gd name="connsiteX11" fmla="*/ 6350 w 6159500"/>
              <a:gd name="connsiteY11" fmla="*/ 0 h 372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9500" h="3727450">
                <a:moveTo>
                  <a:pt x="6350" y="0"/>
                </a:moveTo>
                <a:lnTo>
                  <a:pt x="241300" y="0"/>
                </a:lnTo>
                <a:lnTo>
                  <a:pt x="762000" y="1866900"/>
                </a:lnTo>
                <a:lnTo>
                  <a:pt x="1270000" y="2489200"/>
                </a:lnTo>
                <a:lnTo>
                  <a:pt x="1790700" y="2794000"/>
                </a:lnTo>
                <a:lnTo>
                  <a:pt x="2825750" y="3105150"/>
                </a:lnTo>
                <a:lnTo>
                  <a:pt x="3848100" y="3263900"/>
                </a:lnTo>
                <a:lnTo>
                  <a:pt x="4889500" y="3352800"/>
                </a:lnTo>
                <a:lnTo>
                  <a:pt x="6159500" y="3409950"/>
                </a:lnTo>
                <a:lnTo>
                  <a:pt x="6146800" y="3727450"/>
                </a:lnTo>
                <a:lnTo>
                  <a:pt x="0" y="3714750"/>
                </a:lnTo>
                <a:cubicBezTo>
                  <a:pt x="2117" y="2476500"/>
                  <a:pt x="4233" y="1238250"/>
                  <a:pt x="6350" y="0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42060" y="4542020"/>
            <a:ext cx="510540" cy="6154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1416049" y="13557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974849" y="32988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438399" y="38322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060699" y="41751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486149" y="433387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25899" y="44672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35549" y="461327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045199" y="47085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73899" y="4746625"/>
            <a:ext cx="155575" cy="15557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Shape 41"/>
          <p:cNvCxnSpPr>
            <a:stCxn id="23" idx="3"/>
          </p:cNvCxnSpPr>
          <p:nvPr/>
        </p:nvCxnSpPr>
        <p:spPr bwMode="auto">
          <a:xfrm flipH="1">
            <a:off x="7442616" y="3034144"/>
            <a:ext cx="790762" cy="1972571"/>
          </a:xfrm>
          <a:prstGeom prst="bentConnector4">
            <a:avLst>
              <a:gd name="adj1" fmla="val -28909"/>
              <a:gd name="adj2" fmla="val 10001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3" name="Picture 1" descr="C:\Users\Sabrina\Desktop\logo designs\SpaceTim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0332" y="4658273"/>
            <a:ext cx="1655892" cy="4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 bwMode="auto">
          <a:xfrm>
            <a:off x="6492240" y="1728359"/>
            <a:ext cx="1196340" cy="146442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9821" y="2895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ABAX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" name="Footer Placeholder 3"/>
          <p:cNvSpPr txBox="1">
            <a:spLocks/>
          </p:cNvSpPr>
          <p:nvPr/>
        </p:nvSpPr>
        <p:spPr bwMode="white">
          <a:xfrm>
            <a:off x="0" y="6596063"/>
            <a:ext cx="4535488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Tabula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144911" y="3081428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2899 -0.199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3577 -0.0567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296 L 0.00087 -0.006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30" grpId="0" animBg="1"/>
      <p:bldP spid="1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20" grpId="0"/>
      <p:bldP spid="43" grpId="0" animBg="1"/>
    </p:bldLst>
  </p:timing>
</p:sld>
</file>

<file path=ppt/theme/theme1.xml><?xml version="1.0" encoding="utf-8"?>
<a:theme xmlns:a="http://schemas.openxmlformats.org/drawingml/2006/main" name="Tabula 2011">
  <a:themeElements>
    <a:clrScheme name="Tabula - New Template PPT Version 2003 rev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algn="ctr">
          <a:solidFill>
            <a:schemeClr val="bg1"/>
          </a:solidFill>
          <a:round/>
          <a:headEnd/>
          <a:tailEnd/>
        </a:ln>
      </a:spPr>
      <a:bodyPr anchor="ctr"/>
      <a:lstStyle>
        <a:defPPr algn="ctr" eaLnBrk="0" hangingPunct="0">
          <a:defRPr sz="1200" b="1" dirty="0" smtClean="0">
            <a:solidFill>
              <a:schemeClr val="bg1"/>
            </a:solidFill>
          </a:defRPr>
        </a:defPPr>
      </a:lst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Tabula - New Template PPT Version 2003 rev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Tabula - Test CP</Template>
  <TotalTime>131150</TotalTime>
  <Words>2366</Words>
  <Application>Microsoft Office PowerPoint</Application>
  <PresentationFormat>On-screen Show (4:3)</PresentationFormat>
  <Paragraphs>708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Tabula 2011</vt:lpstr>
      <vt:lpstr>7_Office Theme</vt:lpstr>
      <vt:lpstr>Slide 1</vt:lpstr>
      <vt:lpstr>Programmable devices: good news and bad news</vt:lpstr>
      <vt:lpstr>FPGA  3PLD</vt:lpstr>
      <vt:lpstr>FPGA  3PLD</vt:lpstr>
      <vt:lpstr>FPGA  3PLD</vt:lpstr>
      <vt:lpstr>Dimension is a well-defined mathematical term</vt:lpstr>
      <vt:lpstr>Implementing the third dimension in Spacetime</vt:lpstr>
      <vt:lpstr>A very small sample of the interesting problems</vt:lpstr>
      <vt:lpstr>Some logic must be fast, but most logic can be slow</vt:lpstr>
      <vt:lpstr>Spacetime memories</vt:lpstr>
      <vt:lpstr>Spacetime memories are fast and have lots of ports</vt:lpstr>
      <vt:lpstr>Spacetime memories</vt:lpstr>
      <vt:lpstr>Programmable devices are about interconnect</vt:lpstr>
      <vt:lpstr>Spacetime addresses the interconnect bottleneck</vt:lpstr>
      <vt:lpstr>Stylus: integrated design system</vt:lpstr>
      <vt:lpstr>Achieving high performance with Spacetime</vt:lpstr>
      <vt:lpstr>Achieving high performance with Spacetime</vt:lpstr>
      <vt:lpstr>Advanced Spacetime technique: extension</vt:lpstr>
      <vt:lpstr>Sequential timing: much easier timing closure</vt:lpstr>
      <vt:lpstr>Sequential timing and rescheduling</vt:lpstr>
      <vt:lpstr>Achieving really high performance</vt:lpstr>
      <vt:lpstr>…and merging domains for better P&amp;R</vt:lpstr>
      <vt:lpstr>Mapping designs to Spacetime</vt:lpstr>
      <vt:lpstr>Minkowski’s spacetime in two dimensions</vt:lpstr>
      <vt:lpstr>Minkowski spacetime in three dimensions </vt:lpstr>
      <vt:lpstr>Minkowski spacetime in three dimensions, cont. </vt:lpstr>
      <vt:lpstr>Spacetime cones live on a torus</vt:lpstr>
      <vt:lpstr>Managing asynchronous clock domains</vt:lpstr>
      <vt:lpstr>Managing asynchronous domains in Spacetime</vt:lpstr>
      <vt:lpstr>Power</vt:lpstr>
      <vt:lpstr>Dynamic power is lower with Spacetime</vt:lpstr>
      <vt:lpstr>Power</vt:lpstr>
      <vt:lpstr>A new category of programmable device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FPL 2012 presentation</dc:title>
  <dc:creator>Steve Teig</dc:creator>
  <cp:lastModifiedBy>Steve Teig</cp:lastModifiedBy>
  <cp:revision>2551</cp:revision>
  <dcterms:created xsi:type="dcterms:W3CDTF">2011-09-30T15:46:13Z</dcterms:created>
  <dcterms:modified xsi:type="dcterms:W3CDTF">2012-09-17T19:18:54Z</dcterms:modified>
</cp:coreProperties>
</file>