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2.xml" ContentType="application/vnd.openxmlformats-officedocument.presentationml.tags+xml"/>
  <Override PartName="/ppt/notesSlides/notesSlide7.xml" ContentType="application/vnd.openxmlformats-officedocument.presentationml.notesSlide+xml"/>
  <Override PartName="/ppt/tags/tag3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4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1.xml" ContentType="application/vnd.openxmlformats-officedocument.drawingml.chart+xml"/>
  <Override PartName="/ppt/notesSlides/notesSlide18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10" r:id="rId1"/>
  </p:sldMasterIdLst>
  <p:notesMasterIdLst>
    <p:notesMasterId r:id="rId24"/>
  </p:notesMasterIdLst>
  <p:handoutMasterIdLst>
    <p:handoutMasterId r:id="rId25"/>
  </p:handoutMasterIdLst>
  <p:sldIdLst>
    <p:sldId id="256" r:id="rId2"/>
    <p:sldId id="331" r:id="rId3"/>
    <p:sldId id="267" r:id="rId4"/>
    <p:sldId id="337" r:id="rId5"/>
    <p:sldId id="300" r:id="rId6"/>
    <p:sldId id="342" r:id="rId7"/>
    <p:sldId id="343" r:id="rId8"/>
    <p:sldId id="348" r:id="rId9"/>
    <p:sldId id="268" r:id="rId10"/>
    <p:sldId id="329" r:id="rId11"/>
    <p:sldId id="305" r:id="rId12"/>
    <p:sldId id="272" r:id="rId13"/>
    <p:sldId id="310" r:id="rId14"/>
    <p:sldId id="309" r:id="rId15"/>
    <p:sldId id="330" r:id="rId16"/>
    <p:sldId id="312" r:id="rId17"/>
    <p:sldId id="325" r:id="rId18"/>
    <p:sldId id="317" r:id="rId19"/>
    <p:sldId id="315" r:id="rId20"/>
    <p:sldId id="349" r:id="rId21"/>
    <p:sldId id="316" r:id="rId22"/>
    <p:sldId id="327" r:id="rId23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濃色スタイル 2 - アクセント 5/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31" autoAdjust="0"/>
    <p:restoredTop sz="64274" autoAdjust="0"/>
  </p:normalViewPr>
  <p:slideViewPr>
    <p:cSldViewPr>
      <p:cViewPr>
        <p:scale>
          <a:sx n="57" d="100"/>
          <a:sy n="57" d="100"/>
        </p:scale>
        <p:origin x="-1464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67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802"/>
    </p:cViewPr>
  </p:sorterViewPr>
  <p:notesViewPr>
    <p:cSldViewPr>
      <p:cViewPr varScale="1">
        <p:scale>
          <a:sx n="58" d="100"/>
          <a:sy n="58" d="100"/>
        </p:scale>
        <p:origin x="-2544" y="-7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kayuki\Documents\new_eval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Takayuki\Documents\new_eval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498662057486722"/>
          <c:y val="6.0274684751191666E-2"/>
          <c:w val="0.76238755521413482"/>
          <c:h val="0.70027841606449215"/>
        </c:manualLayout>
      </c:layout>
      <c:lineChart>
        <c:grouping val="standard"/>
        <c:varyColors val="0"/>
        <c:ser>
          <c:idx val="0"/>
          <c:order val="0"/>
          <c:tx>
            <c:v>Surface</c:v>
          </c:tx>
          <c:cat>
            <c:strRef>
              <c:f>graph!$I$55:$I$64</c:f>
              <c:strCache>
                <c:ptCount val="10"/>
                <c:pt idx="0">
                  <c:v>non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</c:strCache>
            </c:strRef>
          </c:cat>
          <c:val>
            <c:numRef>
              <c:f>graph!$E$3:$E$12</c:f>
              <c:numCache>
                <c:formatCode>General</c:formatCode>
                <c:ptCount val="10"/>
                <c:pt idx="0">
                  <c:v>22667.333333333321</c:v>
                </c:pt>
                <c:pt idx="1">
                  <c:v>5168.6666666666724</c:v>
                </c:pt>
                <c:pt idx="2">
                  <c:v>551.16666666666663</c:v>
                </c:pt>
                <c:pt idx="3">
                  <c:v>226.1666666666666</c:v>
                </c:pt>
                <c:pt idx="4">
                  <c:v>128.6666666666666</c:v>
                </c:pt>
                <c:pt idx="5">
                  <c:v>43.666666666666636</c:v>
                </c:pt>
                <c:pt idx="6">
                  <c:v>66.5833333333333</c:v>
                </c:pt>
                <c:pt idx="7">
                  <c:v>225.3333333333334</c:v>
                </c:pt>
                <c:pt idx="8">
                  <c:v>302.41666666666674</c:v>
                </c:pt>
                <c:pt idx="9">
                  <c:v>142.4166666666666</c:v>
                </c:pt>
              </c:numCache>
            </c:numRef>
          </c:val>
          <c:smooth val="0"/>
        </c:ser>
        <c:ser>
          <c:idx val="1"/>
          <c:order val="1"/>
          <c:tx>
            <c:v>Green Gauss</c:v>
          </c:tx>
          <c:cat>
            <c:strRef>
              <c:f>graph!$I$55:$I$64</c:f>
              <c:strCache>
                <c:ptCount val="10"/>
                <c:pt idx="0">
                  <c:v>non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</c:strCache>
            </c:strRef>
          </c:cat>
          <c:val>
            <c:numRef>
              <c:f>graph!$E$16:$E$25</c:f>
              <c:numCache>
                <c:formatCode>General</c:formatCode>
                <c:ptCount val="10"/>
                <c:pt idx="0">
                  <c:v>22665.846153846152</c:v>
                </c:pt>
                <c:pt idx="1">
                  <c:v>7468.6153846153866</c:v>
                </c:pt>
                <c:pt idx="2">
                  <c:v>548.30769230769249</c:v>
                </c:pt>
                <c:pt idx="3">
                  <c:v>248.61538461538458</c:v>
                </c:pt>
                <c:pt idx="4">
                  <c:v>105.23076923076923</c:v>
                </c:pt>
                <c:pt idx="5">
                  <c:v>40.923076923076934</c:v>
                </c:pt>
                <c:pt idx="6">
                  <c:v>57.846153846153868</c:v>
                </c:pt>
                <c:pt idx="7">
                  <c:v>239.69230769230768</c:v>
                </c:pt>
                <c:pt idx="8">
                  <c:v>302.46153846153823</c:v>
                </c:pt>
                <c:pt idx="9">
                  <c:v>184</c:v>
                </c:pt>
              </c:numCache>
            </c:numRef>
          </c:val>
          <c:smooth val="0"/>
        </c:ser>
        <c:ser>
          <c:idx val="2"/>
          <c:order val="2"/>
          <c:tx>
            <c:v>Sum Eigen</c:v>
          </c:tx>
          <c:cat>
            <c:strRef>
              <c:f>graph!$I$55:$I$64</c:f>
              <c:strCache>
                <c:ptCount val="10"/>
                <c:pt idx="0">
                  <c:v>non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</c:strCache>
            </c:strRef>
          </c:cat>
          <c:val>
            <c:numRef>
              <c:f>graph!$E$29:$E$38</c:f>
              <c:numCache>
                <c:formatCode>General</c:formatCode>
                <c:ptCount val="10"/>
                <c:pt idx="0">
                  <c:v>22651</c:v>
                </c:pt>
                <c:pt idx="1">
                  <c:v>10345.3125</c:v>
                </c:pt>
                <c:pt idx="2">
                  <c:v>5752</c:v>
                </c:pt>
                <c:pt idx="3">
                  <c:v>3617.3750000000009</c:v>
                </c:pt>
                <c:pt idx="4">
                  <c:v>2336.75</c:v>
                </c:pt>
                <c:pt idx="5">
                  <c:v>1487.5</c:v>
                </c:pt>
                <c:pt idx="6">
                  <c:v>873.6875</c:v>
                </c:pt>
                <c:pt idx="7">
                  <c:v>428.93749999999989</c:v>
                </c:pt>
                <c:pt idx="8">
                  <c:v>86</c:v>
                </c:pt>
                <c:pt idx="9">
                  <c:v>57.9375</c:v>
                </c:pt>
              </c:numCache>
            </c:numRef>
          </c:val>
          <c:smooth val="0"/>
        </c:ser>
        <c:ser>
          <c:idx val="3"/>
          <c:order val="3"/>
          <c:tx>
            <c:v>Max Eigen</c:v>
          </c:tx>
          <c:cat>
            <c:strRef>
              <c:f>graph!$I$55:$I$64</c:f>
              <c:strCache>
                <c:ptCount val="10"/>
                <c:pt idx="0">
                  <c:v>non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</c:strCache>
            </c:strRef>
          </c:cat>
          <c:val>
            <c:numRef>
              <c:f>graph!$E$42:$E$51</c:f>
              <c:numCache>
                <c:formatCode>General</c:formatCode>
                <c:ptCount val="10"/>
                <c:pt idx="0">
                  <c:v>22664</c:v>
                </c:pt>
                <c:pt idx="1">
                  <c:v>3920.3333333333362</c:v>
                </c:pt>
                <c:pt idx="2">
                  <c:v>149.3333333333334</c:v>
                </c:pt>
                <c:pt idx="3">
                  <c:v>67.666666666666671</c:v>
                </c:pt>
                <c:pt idx="4">
                  <c:v>50.333333333333336</c:v>
                </c:pt>
                <c:pt idx="5">
                  <c:v>50</c:v>
                </c:pt>
                <c:pt idx="6">
                  <c:v>92</c:v>
                </c:pt>
                <c:pt idx="7">
                  <c:v>78.666666666666671</c:v>
                </c:pt>
                <c:pt idx="8">
                  <c:v>78.3333333333333</c:v>
                </c:pt>
                <c:pt idx="9">
                  <c:v>64.3333333333333</c:v>
                </c:pt>
              </c:numCache>
            </c:numRef>
          </c:val>
          <c:smooth val="0"/>
        </c:ser>
        <c:ser>
          <c:idx val="4"/>
          <c:order val="4"/>
          <c:tx>
            <c:v>Coefficient</c:v>
          </c:tx>
          <c:cat>
            <c:strRef>
              <c:f>graph!$I$55:$I$64</c:f>
              <c:strCache>
                <c:ptCount val="10"/>
                <c:pt idx="0">
                  <c:v>non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</c:strCache>
            </c:strRef>
          </c:cat>
          <c:val>
            <c:numRef>
              <c:f>graph!$E$55:$E$64</c:f>
              <c:numCache>
                <c:formatCode>General</c:formatCode>
                <c:ptCount val="10"/>
                <c:pt idx="0">
                  <c:v>22673.454545454544</c:v>
                </c:pt>
                <c:pt idx="1">
                  <c:v>476.36363636363637</c:v>
                </c:pt>
                <c:pt idx="2">
                  <c:v>351.45454545454544</c:v>
                </c:pt>
                <c:pt idx="3">
                  <c:v>198.18181818181819</c:v>
                </c:pt>
                <c:pt idx="4">
                  <c:v>56.909090909090907</c:v>
                </c:pt>
                <c:pt idx="5">
                  <c:v>58.545454545454547</c:v>
                </c:pt>
                <c:pt idx="6">
                  <c:v>342.1818181818183</c:v>
                </c:pt>
                <c:pt idx="7">
                  <c:v>197.09090909090909</c:v>
                </c:pt>
                <c:pt idx="8">
                  <c:v>197.63636363636357</c:v>
                </c:pt>
                <c:pt idx="9">
                  <c:v>57.454545454545425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949888"/>
        <c:axId val="88951808"/>
      </c:lineChart>
      <c:catAx>
        <c:axId val="889498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altLang="ja-JP" sz="1800" dirty="0"/>
                  <a:t>the</a:t>
                </a:r>
                <a:r>
                  <a:rPr lang="en-US" altLang="ja-JP" sz="1800" baseline="0" dirty="0"/>
                  <a:t> </a:t>
                </a:r>
                <a:r>
                  <a:rPr lang="en-US" altLang="ja-JP" sz="1800" baseline="0" dirty="0" smtClean="0"/>
                  <a:t>number </a:t>
                </a:r>
                <a:r>
                  <a:rPr lang="en-US" altLang="ja-JP" sz="1800" baseline="0" dirty="0"/>
                  <a:t>of </a:t>
                </a:r>
                <a:r>
                  <a:rPr lang="en-US" altLang="ja-JP" sz="1800" baseline="0" dirty="0" smtClean="0"/>
                  <a:t>set(waiting buffer)</a:t>
                </a:r>
                <a:endParaRPr lang="ja-JP" altLang="en-US" sz="1800" dirty="0"/>
              </a:p>
            </c:rich>
          </c:tx>
          <c:layout>
            <c:manualLayout>
              <c:xMode val="edge"/>
              <c:yMode val="edge"/>
              <c:x val="0.40212329556366438"/>
              <c:y val="0.8837556157487978"/>
            </c:manualLayout>
          </c:layout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88951808"/>
        <c:crosses val="autoZero"/>
        <c:auto val="1"/>
        <c:lblAlgn val="ctr"/>
        <c:lblOffset val="100"/>
        <c:noMultiLvlLbl val="0"/>
      </c:catAx>
      <c:valAx>
        <c:axId val="8895180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altLang="ja-JP" sz="1800"/>
                  <a:t>the</a:t>
                </a:r>
                <a:r>
                  <a:rPr lang="en-US" altLang="ja-JP" sz="1800" baseline="0"/>
                  <a:t> number of hazard</a:t>
                </a:r>
                <a:endParaRPr lang="ja-JP" altLang="en-US" sz="1800"/>
              </a:p>
            </c:rich>
          </c:tx>
          <c:layout>
            <c:manualLayout>
              <c:xMode val="edge"/>
              <c:yMode val="edge"/>
              <c:x val="1.1540975352620404E-2"/>
              <c:y val="3.7646549403404547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889498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1479678971840013"/>
          <c:y val="5.6514024043213408E-2"/>
          <c:w val="0.35146730150550648"/>
          <c:h val="0.57847527372743623"/>
        </c:manualLayout>
      </c:layout>
      <c:overlay val="0"/>
      <c:txPr>
        <a:bodyPr/>
        <a:lstStyle/>
        <a:p>
          <a:pPr>
            <a:defRPr sz="1800" i="1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591211019288455"/>
          <c:y val="4.5108514512880213E-2"/>
          <c:w val="0.70111680967072032"/>
          <c:h val="0.76043724610309038"/>
        </c:manualLayout>
      </c:layout>
      <c:barChart>
        <c:barDir val="col"/>
        <c:grouping val="stacked"/>
        <c:varyColors val="0"/>
        <c:ser>
          <c:idx val="0"/>
          <c:order val="0"/>
          <c:tx>
            <c:v>Surface</c:v>
          </c:tx>
          <c:invertIfNegative val="0"/>
          <c:cat>
            <c:strRef>
              <c:f>'total exec time'!$B$1:$D$1</c:f>
              <c:strCache>
                <c:ptCount val="3"/>
                <c:pt idx="0">
                  <c:v>software execution </c:v>
                </c:pt>
                <c:pt idx="1">
                  <c:v>In-order execution on an FPGA</c:v>
                </c:pt>
                <c:pt idx="2">
                  <c:v>OoO execution on an FPGA</c:v>
                </c:pt>
              </c:strCache>
            </c:strRef>
          </c:cat>
          <c:val>
            <c:numRef>
              <c:f>'total exec time'!$B$2:$D$2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2.27</c:v>
                </c:pt>
                <c:pt idx="2">
                  <c:v>1.17</c:v>
                </c:pt>
              </c:numCache>
            </c:numRef>
          </c:val>
        </c:ser>
        <c:ser>
          <c:idx val="1"/>
          <c:order val="1"/>
          <c:tx>
            <c:v>Green Gauss</c:v>
          </c:tx>
          <c:invertIfNegative val="0"/>
          <c:cat>
            <c:strRef>
              <c:f>'total exec time'!$B$1:$D$1</c:f>
              <c:strCache>
                <c:ptCount val="3"/>
                <c:pt idx="0">
                  <c:v>software execution </c:v>
                </c:pt>
                <c:pt idx="1">
                  <c:v>In-order execution on an FPGA</c:v>
                </c:pt>
                <c:pt idx="2">
                  <c:v>OoO execution on an FPGA</c:v>
                </c:pt>
              </c:strCache>
            </c:strRef>
          </c:cat>
          <c:val>
            <c:numRef>
              <c:f>'total exec time'!$B$3:$D$3</c:f>
              <c:numCache>
                <c:formatCode>General</c:formatCode>
                <c:ptCount val="3"/>
                <c:pt idx="0">
                  <c:v>2.0099999999999998</c:v>
                </c:pt>
                <c:pt idx="1">
                  <c:v>2.19</c:v>
                </c:pt>
                <c:pt idx="2">
                  <c:v>0.97</c:v>
                </c:pt>
              </c:numCache>
            </c:numRef>
          </c:val>
        </c:ser>
        <c:ser>
          <c:idx val="2"/>
          <c:order val="2"/>
          <c:tx>
            <c:strRef>
              <c:f>'total exec time'!$A$4</c:f>
              <c:strCache>
                <c:ptCount val="1"/>
                <c:pt idx="0">
                  <c:v>Sum Eigen</c:v>
                </c:pt>
              </c:strCache>
            </c:strRef>
          </c:tx>
          <c:invertIfNegative val="0"/>
          <c:cat>
            <c:strRef>
              <c:f>'total exec time'!$B$1:$D$1</c:f>
              <c:strCache>
                <c:ptCount val="3"/>
                <c:pt idx="0">
                  <c:v>software execution </c:v>
                </c:pt>
                <c:pt idx="1">
                  <c:v>In-order execution on an FPGA</c:v>
                </c:pt>
                <c:pt idx="2">
                  <c:v>OoO execution on an FPGA</c:v>
                </c:pt>
              </c:strCache>
            </c:strRef>
          </c:cat>
          <c:val>
            <c:numRef>
              <c:f>'total exec time'!$B$4:$D$4</c:f>
              <c:numCache>
                <c:formatCode>General</c:formatCode>
                <c:ptCount val="3"/>
                <c:pt idx="0">
                  <c:v>1.59</c:v>
                </c:pt>
                <c:pt idx="1">
                  <c:v>1.75</c:v>
                </c:pt>
                <c:pt idx="2">
                  <c:v>0.26</c:v>
                </c:pt>
              </c:numCache>
            </c:numRef>
          </c:val>
        </c:ser>
        <c:ser>
          <c:idx val="3"/>
          <c:order val="3"/>
          <c:tx>
            <c:strRef>
              <c:f>'total exec time'!$A$5</c:f>
              <c:strCache>
                <c:ptCount val="1"/>
                <c:pt idx="0">
                  <c:v>Max Eigen</c:v>
                </c:pt>
              </c:strCache>
            </c:strRef>
          </c:tx>
          <c:invertIfNegative val="0"/>
          <c:cat>
            <c:strRef>
              <c:f>'total exec time'!$B$1:$D$1</c:f>
              <c:strCache>
                <c:ptCount val="3"/>
                <c:pt idx="0">
                  <c:v>software execution </c:v>
                </c:pt>
                <c:pt idx="1">
                  <c:v>In-order execution on an FPGA</c:v>
                </c:pt>
                <c:pt idx="2">
                  <c:v>OoO execution on an FPGA</c:v>
                </c:pt>
              </c:strCache>
            </c:strRef>
          </c:cat>
          <c:val>
            <c:numRef>
              <c:f>'total exec time'!$B$5:$D$5</c:f>
              <c:numCache>
                <c:formatCode>General</c:formatCode>
                <c:ptCount val="3"/>
                <c:pt idx="0">
                  <c:v>1.59</c:v>
                </c:pt>
                <c:pt idx="1">
                  <c:v>0.44</c:v>
                </c:pt>
                <c:pt idx="2">
                  <c:v>0.19900000000000001</c:v>
                </c:pt>
              </c:numCache>
            </c:numRef>
          </c:val>
        </c:ser>
        <c:ser>
          <c:idx val="4"/>
          <c:order val="4"/>
          <c:tx>
            <c:strRef>
              <c:f>'total exec time'!$A$6</c:f>
              <c:strCache>
                <c:ptCount val="1"/>
                <c:pt idx="0">
                  <c:v>Coefficient</c:v>
                </c:pt>
              </c:strCache>
            </c:strRef>
          </c:tx>
          <c:invertIfNegative val="0"/>
          <c:val>
            <c:numRef>
              <c:f>'total exec time'!$B$6:$D$6</c:f>
              <c:numCache>
                <c:formatCode>General</c:formatCode>
                <c:ptCount val="3"/>
                <c:pt idx="0">
                  <c:v>1.6000000000000001E-3</c:v>
                </c:pt>
                <c:pt idx="1">
                  <c:v>2.4099999999999998E-3</c:v>
                </c:pt>
                <c:pt idx="2">
                  <c:v>1.2899999999999999E-3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4144384"/>
        <c:axId val="94145920"/>
      </c:barChart>
      <c:catAx>
        <c:axId val="94144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600"/>
            </a:pPr>
            <a:endParaRPr lang="ja-JP"/>
          </a:p>
        </c:txPr>
        <c:crossAx val="94145920"/>
        <c:crosses val="autoZero"/>
        <c:auto val="0"/>
        <c:lblAlgn val="ctr"/>
        <c:lblOffset val="100"/>
        <c:noMultiLvlLbl val="0"/>
      </c:catAx>
      <c:valAx>
        <c:axId val="9414592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altLang="ja-JP" sz="2000" dirty="0" smtClean="0"/>
                  <a:t>elapsed</a:t>
                </a:r>
                <a:r>
                  <a:rPr lang="en-US" altLang="ja-JP" sz="2000" baseline="0" dirty="0" smtClean="0"/>
                  <a:t> time(sec)</a:t>
                </a:r>
                <a:endParaRPr lang="ja-JP" altLang="en-US" sz="2000" dirty="0"/>
              </a:p>
            </c:rich>
          </c:tx>
          <c:layout>
            <c:manualLayout>
              <c:xMode val="edge"/>
              <c:yMode val="edge"/>
              <c:x val="9.9201050310649156E-4"/>
              <c:y val="0.1342218014423518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ja-JP"/>
          </a:p>
        </c:txPr>
        <c:crossAx val="941443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060761411125264"/>
          <c:y val="3.5714630741511975E-4"/>
          <c:w val="0.22038763855298135"/>
          <c:h val="0.4691860928495869"/>
        </c:manualLayout>
      </c:layout>
      <c:overlay val="0"/>
      <c:txPr>
        <a:bodyPr/>
        <a:lstStyle/>
        <a:p>
          <a:pPr>
            <a:defRPr sz="2000"/>
          </a:pPr>
          <a:endParaRPr lang="ja-JP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0.14423</cdr:x>
      <cdr:y>0</cdr:y>
    </cdr:from>
    <cdr:to>
      <cdr:x>0.31731</cdr:x>
      <cdr:y>0.19565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1080120" y="0"/>
          <a:ext cx="1296167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altLang="ja-JP" sz="2400" dirty="0" smtClean="0">
              <a:solidFill>
                <a:schemeClr val="tx1"/>
              </a:solidFill>
            </a:rPr>
            <a:t>7.49 sec</a:t>
          </a:r>
          <a:endParaRPr lang="ja-JP" altLang="en-US" sz="24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0.36538</cdr:x>
      <cdr:y>0.06522</cdr:y>
    </cdr:from>
    <cdr:to>
      <cdr:x>0.53846</cdr:x>
      <cdr:y>0.17391</cdr:y>
    </cdr:to>
    <cdr:sp macro="" textlink="">
      <cdr:nvSpPr>
        <cdr:cNvPr id="3" name="テキスト ボックス 1"/>
        <cdr:cNvSpPr txBox="1"/>
      </cdr:nvSpPr>
      <cdr:spPr>
        <a:xfrm xmlns:a="http://schemas.openxmlformats.org/drawingml/2006/main">
          <a:off x="2736304" y="216024"/>
          <a:ext cx="1296167" cy="3600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altLang="ja-JP" sz="2400" dirty="0" smtClean="0">
              <a:solidFill>
                <a:schemeClr val="tx1"/>
              </a:solidFill>
            </a:rPr>
            <a:t>6.65 sec</a:t>
          </a:r>
          <a:endParaRPr lang="ja-JP" altLang="en-US" sz="24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0.625</cdr:x>
      <cdr:y>0.45652</cdr:y>
    </cdr:from>
    <cdr:to>
      <cdr:x>0.79808</cdr:x>
      <cdr:y>0.56522</cdr:y>
    </cdr:to>
    <cdr:sp macro="" textlink="">
      <cdr:nvSpPr>
        <cdr:cNvPr id="4" name="テキスト ボックス 1"/>
        <cdr:cNvSpPr txBox="1"/>
      </cdr:nvSpPr>
      <cdr:spPr>
        <a:xfrm xmlns:a="http://schemas.openxmlformats.org/drawingml/2006/main">
          <a:off x="4680520" y="1512168"/>
          <a:ext cx="1296167" cy="3600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altLang="ja-JP" sz="2400" dirty="0" smtClean="0">
              <a:solidFill>
                <a:schemeClr val="tx1"/>
              </a:solidFill>
            </a:rPr>
            <a:t>2.60 sec</a:t>
          </a:r>
          <a:endParaRPr lang="ja-JP" altLang="en-US" sz="2400" dirty="0">
            <a:solidFill>
              <a:schemeClr val="tx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A195DC29-A4C0-4782-BF3C-EB68C3993069}" type="datetimeFigureOut">
              <a:rPr lang="ja-JP" altLang="en-US"/>
              <a:pPr>
                <a:defRPr/>
              </a:pPr>
              <a:t>2012/8/29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4670C00F-F1E4-4F3A-AC5C-CB467C539FD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376933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707AD096-25E6-48A2-9B1B-ED67BFB9C8B5}" type="datetimeFigureOut">
              <a:rPr lang="ja-JP" altLang="en-US"/>
              <a:pPr>
                <a:defRPr/>
              </a:pPr>
              <a:t>2012/8/29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16463"/>
            <a:ext cx="5435600" cy="4465637"/>
          </a:xfrm>
          <a:prstGeom prst="rect">
            <a:avLst/>
          </a:prstGeom>
        </p:spPr>
        <p:txBody>
          <a:bodyPr vert="horz" lIns="91321" tIns="45661" rIns="91321" bIns="45661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E7EC8E13-DF08-4EA5-8738-8599B7D8E4B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577712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ja-JP" dirty="0" smtClean="0"/>
              <a:t>Thank you for the introduction, Mr. chairman.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Good Afternoon,  I’m Takayuki </a:t>
            </a:r>
            <a:r>
              <a:rPr lang="en-US" altLang="ja-JP" dirty="0" err="1" smtClean="0"/>
              <a:t>Akamine</a:t>
            </a:r>
            <a:r>
              <a:rPr lang="en-US" altLang="ja-JP" dirty="0" smtClean="0"/>
              <a:t> from Keio University.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I would</a:t>
            </a:r>
            <a:r>
              <a:rPr lang="en-US" altLang="ja-JP" baseline="0" dirty="0" smtClean="0"/>
              <a:t> like to</a:t>
            </a:r>
            <a:r>
              <a:rPr lang="en-US" altLang="ja-JP" dirty="0" smtClean="0"/>
              <a:t> make the presentation about “reconfigurable out-of-order mechanism generator for unstructured grid computation in computational fluid dynamics”</a:t>
            </a:r>
          </a:p>
        </p:txBody>
      </p:sp>
      <p:sp>
        <p:nvSpPr>
          <p:cNvPr id="16387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55D0403-AA0D-4711-BBF2-554E272D6D16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ja-JP" dirty="0" smtClean="0"/>
              <a:t>Here, I will explain the out-of-order mechanism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 including overview, architecture, behavior, and parameter.</a:t>
            </a:r>
          </a:p>
        </p:txBody>
      </p:sp>
      <p:sp>
        <p:nvSpPr>
          <p:cNvPr id="36867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43849BA-80B8-4C83-96FD-465D7313732D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ja-JP" dirty="0" smtClean="0"/>
              <a:t>This is an overview of the out-of-order mechanism.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The mechanism changes the order of data dynamically so as to resolve data dependencies. 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In this diagram, the data are inputted in this order.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Passing through the</a:t>
            </a:r>
            <a:r>
              <a:rPr lang="en-US" altLang="ja-JP" baseline="0" dirty="0" smtClean="0"/>
              <a:t> </a:t>
            </a:r>
            <a:r>
              <a:rPr lang="en-US" altLang="ja-JP" dirty="0" smtClean="0"/>
              <a:t>mechanism, the</a:t>
            </a:r>
            <a:r>
              <a:rPr lang="en-US" altLang="ja-JP" baseline="0" dirty="0" smtClean="0"/>
              <a:t> order of data is changed</a:t>
            </a:r>
            <a:r>
              <a:rPr lang="en-US" altLang="ja-JP" dirty="0" smtClean="0"/>
              <a:t> as</a:t>
            </a:r>
            <a:r>
              <a:rPr lang="en-US" altLang="ja-JP" baseline="0" dirty="0" smtClean="0"/>
              <a:t> this</a:t>
            </a:r>
            <a:r>
              <a:rPr lang="en-US" altLang="ja-JP" dirty="0" smtClean="0"/>
              <a:t>.</a:t>
            </a:r>
            <a:endParaRPr lang="ja-JP" altLang="en-US" dirty="0" smtClean="0"/>
          </a:p>
          <a:p>
            <a:pPr>
              <a:spcBef>
                <a:spcPct val="0"/>
              </a:spcBef>
            </a:pP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en-US" altLang="ja-JP" dirty="0" smtClean="0"/>
              <a:t>Unlike common out-of-order mechanisms in general purpose CPUs,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the mechanism is devoted to a single arithmetic unit,</a:t>
            </a:r>
            <a:r>
              <a:rPr lang="en-US" altLang="ja-JP" baseline="0" dirty="0" smtClean="0"/>
              <a:t> but the data are often vector.</a:t>
            </a:r>
            <a:endParaRPr lang="en-US" altLang="ja-JP" dirty="0" smtClean="0"/>
          </a:p>
          <a:p>
            <a:pPr>
              <a:spcBef>
                <a:spcPct val="0"/>
              </a:spcBef>
            </a:pP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en-US" altLang="ja-JP" dirty="0" smtClean="0"/>
              <a:t>The mechanism has two types of registers: an execution monitor and a waiting buffer.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The execution monitor shows which</a:t>
            </a:r>
            <a:r>
              <a:rPr lang="en-US" altLang="ja-JP" baseline="0" dirty="0" smtClean="0"/>
              <a:t> address is computed in the </a:t>
            </a:r>
            <a:r>
              <a:rPr lang="en-US" altLang="ja-JP" dirty="0" smtClean="0"/>
              <a:t>arithmetic unit. 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With the information, it decides whether incoming data can</a:t>
            </a:r>
            <a:r>
              <a:rPr lang="en-US" altLang="ja-JP" baseline="0" dirty="0" smtClean="0"/>
              <a:t> go</a:t>
            </a:r>
            <a:r>
              <a:rPr lang="en-US" altLang="ja-JP" dirty="0" smtClean="0"/>
              <a:t> to the arithmetic unit or not.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If data cannot go to</a:t>
            </a:r>
            <a:r>
              <a:rPr lang="en-US" altLang="ja-JP" baseline="0" dirty="0" smtClean="0"/>
              <a:t> the arithmetic unit, the data are stored to the waiting buffer.</a:t>
            </a: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en-US" altLang="ja-JP" dirty="0" smtClean="0"/>
              <a:t>Stored addresses are compared with those in the execution monitor.</a:t>
            </a:r>
          </a:p>
        </p:txBody>
      </p:sp>
      <p:sp>
        <p:nvSpPr>
          <p:cNvPr id="38915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A23E3A1-80B1-4843-881C-F4AA1479690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ja-JP" dirty="0" smtClean="0"/>
              <a:t>This</a:t>
            </a:r>
            <a:r>
              <a:rPr lang="en-US" altLang="ja-JP" baseline="0" dirty="0" smtClean="0"/>
              <a:t> is</a:t>
            </a:r>
            <a:r>
              <a:rPr lang="en-US" altLang="ja-JP" dirty="0" smtClean="0"/>
              <a:t> an example of architecture.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In this example, </a:t>
            </a:r>
            <a:r>
              <a:rPr lang="en-US" altLang="ja-JP" baseline="0" dirty="0" smtClean="0"/>
              <a:t> the </a:t>
            </a:r>
            <a:r>
              <a:rPr lang="en-US" altLang="ja-JP" dirty="0" smtClean="0"/>
              <a:t>arithmetic unit has a 4 stage-pipeline.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Two-dimensional quantity data will be processed.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Vector data are inputted sequentially. 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That is, the first element of the vector is inputted at the first step, and the next is inputted in the second step.</a:t>
            </a:r>
          </a:p>
          <a:p>
            <a:pPr>
              <a:spcBef>
                <a:spcPct val="0"/>
              </a:spcBef>
            </a:pP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en-US" altLang="ja-JP" dirty="0" smtClean="0"/>
              <a:t>Under this assumption, the out-of-order mechanism has a 4-entry execution monitor.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This pointer decides which entry would be updated, and move the next entry clock by clock.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Data from input queue is compared with all addresses in the execution monitor in</a:t>
            </a:r>
            <a:r>
              <a:rPr lang="en-US" altLang="ja-JP" baseline="0" dirty="0" smtClean="0"/>
              <a:t> every </a:t>
            </a:r>
            <a:r>
              <a:rPr lang="en-US" altLang="ja-JP" dirty="0" smtClean="0"/>
              <a:t>2 clock</a:t>
            </a:r>
            <a:r>
              <a:rPr lang="en-US" altLang="ja-JP" baseline="0" dirty="0" smtClean="0"/>
              <a:t> cycles</a:t>
            </a:r>
            <a:r>
              <a:rPr lang="en-US" altLang="ja-JP" dirty="0" smtClean="0"/>
              <a:t>.</a:t>
            </a:r>
          </a:p>
          <a:p>
            <a:pPr>
              <a:spcBef>
                <a:spcPct val="0"/>
              </a:spcBef>
            </a:pP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en-US" altLang="ja-JP" dirty="0" smtClean="0"/>
              <a:t>In this example, two by two waiting buffer is prepared. 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A set of waiting buffer is composed with</a:t>
            </a:r>
            <a:r>
              <a:rPr lang="en-US" altLang="ja-JP" baseline="0" dirty="0" smtClean="0"/>
              <a:t> </a:t>
            </a:r>
            <a:r>
              <a:rPr lang="en-US" altLang="ja-JP" dirty="0" smtClean="0"/>
              <a:t>two buffers because of two-dimensional quantity.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Here, two sets of waiting buffer are prepared.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If incoming data cause RAW hazards, data should be stored into this waiting buffer.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Only the first element is compared with all entries in the execution monitor,</a:t>
            </a:r>
            <a:r>
              <a:rPr lang="en-US" altLang="ja-JP" baseline="0" dirty="0" smtClean="0"/>
              <a:t> and the second element follows it.</a:t>
            </a:r>
            <a:endParaRPr lang="en-US" altLang="ja-JP" dirty="0" smtClean="0"/>
          </a:p>
        </p:txBody>
      </p:sp>
      <p:sp>
        <p:nvSpPr>
          <p:cNvPr id="4096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DDBE019-0DDA-4BD0-95D7-54091000EB4D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ja-JP" dirty="0" smtClean="0"/>
              <a:t>This slides shows the behavior.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These numbers are addresses of </a:t>
            </a:r>
            <a:r>
              <a:rPr lang="en-US" altLang="ja-JP" dirty="0" err="1" smtClean="0"/>
              <a:t>BlockRAM</a:t>
            </a:r>
            <a:r>
              <a:rPr lang="en-US" altLang="ja-JP" dirty="0" smtClean="0"/>
              <a:t>,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and compared with</a:t>
            </a:r>
            <a:r>
              <a:rPr lang="en-US" altLang="ja-JP" baseline="0" dirty="0" smtClean="0"/>
              <a:t> those </a:t>
            </a:r>
            <a:r>
              <a:rPr lang="en-US" altLang="ja-JP" dirty="0" smtClean="0"/>
              <a:t>in the execution</a:t>
            </a:r>
            <a:r>
              <a:rPr lang="en-US" altLang="ja-JP" baseline="0" dirty="0" smtClean="0"/>
              <a:t> monitor</a:t>
            </a:r>
            <a:r>
              <a:rPr lang="en-US" altLang="ja-JP" dirty="0" smtClean="0"/>
              <a:t>.</a:t>
            </a:r>
          </a:p>
          <a:p>
            <a:pPr>
              <a:spcBef>
                <a:spcPct val="0"/>
              </a:spcBef>
            </a:pP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en-US" altLang="ja-JP" dirty="0" smtClean="0"/>
              <a:t>At the 0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clock, data whose address is “1”, are inputted.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There is no same address in the execution monitor so that the arithmetic can process the input.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The data go</a:t>
            </a:r>
            <a:r>
              <a:rPr lang="en-US" altLang="ja-JP" baseline="0" dirty="0" smtClean="0"/>
              <a:t> </a:t>
            </a:r>
            <a:r>
              <a:rPr lang="en-US" altLang="ja-JP" dirty="0" smtClean="0"/>
              <a:t>to the arithmetic unit, and the addresses are recorded in the execution monitor.</a:t>
            </a:r>
          </a:p>
          <a:p>
            <a:pPr>
              <a:spcBef>
                <a:spcPct val="0"/>
              </a:spcBef>
            </a:pP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en-US" altLang="ja-JP" dirty="0" smtClean="0"/>
              <a:t>At 2</a:t>
            </a:r>
            <a:r>
              <a:rPr lang="en-US" altLang="ja-JP" baseline="30000" dirty="0" smtClean="0"/>
              <a:t>nd</a:t>
            </a:r>
            <a:r>
              <a:rPr lang="en-US" altLang="ja-JP" dirty="0" smtClean="0"/>
              <a:t> clock, there is still the</a:t>
            </a:r>
            <a:r>
              <a:rPr lang="en-US" altLang="ja-JP" baseline="0" dirty="0" smtClean="0"/>
              <a:t> </a:t>
            </a:r>
            <a:r>
              <a:rPr lang="en-US" altLang="ja-JP" dirty="0" smtClean="0"/>
              <a:t>same address in the execution monitor.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Thus, data should be stored to waiting buffer.</a:t>
            </a:r>
          </a:p>
          <a:p>
            <a:pPr>
              <a:spcBef>
                <a:spcPct val="0"/>
              </a:spcBef>
            </a:pP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en-US" altLang="ja-JP" dirty="0" smtClean="0"/>
              <a:t>At 4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clock, new address arriving.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It</a:t>
            </a:r>
            <a:r>
              <a:rPr lang="en-US" altLang="ja-JP" baseline="0" dirty="0" smtClean="0"/>
              <a:t> </a:t>
            </a:r>
            <a:r>
              <a:rPr lang="en-US" altLang="ja-JP" dirty="0" smtClean="0"/>
              <a:t> can be inputted to the arithmetic unit directly.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Then the address in this boxes are overwritten by the incoming address.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This means that the first data finished being processed, and these data can  be processed.</a:t>
            </a:r>
          </a:p>
          <a:p>
            <a:pPr>
              <a:spcBef>
                <a:spcPct val="0"/>
              </a:spcBef>
            </a:pP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en-US" altLang="ja-JP" dirty="0" smtClean="0"/>
              <a:t>At 6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clock, new address is inputted.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These data are inputted to the arithmetic unit straightly.</a:t>
            </a:r>
          </a:p>
          <a:p>
            <a:pPr>
              <a:spcBef>
                <a:spcPct val="0"/>
              </a:spcBef>
            </a:pP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en-US" altLang="ja-JP" dirty="0" smtClean="0"/>
              <a:t>At 8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clock,</a:t>
            </a:r>
            <a:r>
              <a:rPr lang="en-US" altLang="ja-JP" baseline="0" dirty="0" smtClean="0"/>
              <a:t> t</a:t>
            </a:r>
            <a:r>
              <a:rPr lang="en-US" altLang="ja-JP" dirty="0" smtClean="0"/>
              <a:t>hese data causes hazards, and should be stored in the waiting buffer.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Instead of incoming</a:t>
            </a:r>
            <a:r>
              <a:rPr lang="en-US" altLang="ja-JP" baseline="0" dirty="0" smtClean="0"/>
              <a:t> data, </a:t>
            </a:r>
            <a:r>
              <a:rPr lang="en-US" altLang="ja-JP" dirty="0" smtClean="0"/>
              <a:t>the stored data go</a:t>
            </a:r>
            <a:r>
              <a:rPr lang="en-US" altLang="ja-JP" baseline="0" dirty="0" smtClean="0"/>
              <a:t> to the arithmetic unit</a:t>
            </a:r>
            <a:r>
              <a:rPr lang="en-US" altLang="ja-JP" dirty="0" smtClean="0"/>
              <a:t>.</a:t>
            </a:r>
          </a:p>
        </p:txBody>
      </p:sp>
      <p:sp>
        <p:nvSpPr>
          <p:cNvPr id="43011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B552747-CE19-4E9D-9A89-C1BF66B465C1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ja-JP" dirty="0" smtClean="0"/>
              <a:t>In order</a:t>
            </a:r>
            <a:r>
              <a:rPr lang="en-US" altLang="ja-JP" baseline="0" dirty="0" smtClean="0"/>
              <a:t> to generate various types of </a:t>
            </a:r>
            <a:r>
              <a:rPr lang="en-US" altLang="ja-JP" baseline="0" dirty="0" err="1" smtClean="0"/>
              <a:t>OoO</a:t>
            </a:r>
            <a:r>
              <a:rPr lang="en-US" altLang="ja-JP" baseline="0" dirty="0" smtClean="0"/>
              <a:t> mechanism, the mechanism must be parameterized.</a:t>
            </a: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en-US" altLang="ja-JP" dirty="0" smtClean="0"/>
              <a:t>Main parameters decide the number of registers in an execution monitor and a waiting buffer.</a:t>
            </a:r>
          </a:p>
          <a:p>
            <a:pPr>
              <a:spcBef>
                <a:spcPct val="0"/>
              </a:spcBef>
            </a:pP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en-US" altLang="ja-JP" dirty="0" smtClean="0"/>
              <a:t>Then, I’ll introduce main three parameters:</a:t>
            </a:r>
            <a:r>
              <a:rPr lang="ja-JP" altLang="en-US" dirty="0" smtClean="0"/>
              <a:t> </a:t>
            </a:r>
            <a:r>
              <a:rPr lang="en-US" altLang="ja-JP" dirty="0" smtClean="0"/>
              <a:t>latency, dimension,</a:t>
            </a:r>
            <a:r>
              <a:rPr lang="en-US" altLang="ja-JP" baseline="0" dirty="0" smtClean="0"/>
              <a:t> and set</a:t>
            </a:r>
            <a:r>
              <a:rPr lang="en-US" altLang="ja-JP" dirty="0" smtClean="0"/>
              <a:t>.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latency is set as</a:t>
            </a:r>
            <a:r>
              <a:rPr lang="en-US" altLang="ja-JP" baseline="0" dirty="0" smtClean="0"/>
              <a:t> same number of</a:t>
            </a:r>
            <a:r>
              <a:rPr lang="en-US" altLang="ja-JP" dirty="0" smtClean="0"/>
              <a:t> pipeline depth in an arithmetic unit.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latency is the parameter</a:t>
            </a:r>
            <a:r>
              <a:rPr lang="en-US" altLang="ja-JP" baseline="0" dirty="0" smtClean="0"/>
              <a:t> </a:t>
            </a:r>
            <a:r>
              <a:rPr lang="en-US" altLang="ja-JP" dirty="0" smtClean="0"/>
              <a:t>to decide the number of entries in an execution monitor.</a:t>
            </a:r>
          </a:p>
          <a:p>
            <a:pPr>
              <a:spcBef>
                <a:spcPct val="0"/>
              </a:spcBef>
            </a:pP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en-US" altLang="ja-JP" dirty="0" smtClean="0"/>
              <a:t>dimension is</a:t>
            </a:r>
            <a:r>
              <a:rPr lang="en-US" altLang="ja-JP" baseline="0" dirty="0" smtClean="0"/>
              <a:t> quantity vector dimension</a:t>
            </a:r>
          </a:p>
          <a:p>
            <a:pPr>
              <a:spcBef>
                <a:spcPct val="0"/>
              </a:spcBef>
            </a:pPr>
            <a:r>
              <a:rPr lang="en-US" altLang="ja-JP" baseline="0" dirty="0" smtClean="0"/>
              <a:t>Set is the parameter which is decided by a designer.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Note that the product of dimension and set equals to the number of waiting buffer.</a:t>
            </a:r>
          </a:p>
          <a:p>
            <a:pPr>
              <a:spcBef>
                <a:spcPct val="0"/>
              </a:spcBef>
            </a:pPr>
            <a:endParaRPr lang="en-US" altLang="ja-JP" dirty="0" smtClean="0"/>
          </a:p>
        </p:txBody>
      </p:sp>
      <p:sp>
        <p:nvSpPr>
          <p:cNvPr id="45059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4A5585-A759-4380-AB2D-1F004A76719A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ja-JP" smtClean="0"/>
              <a:t>Finally, I will talk about evaluation, and conclude this work.</a:t>
            </a:r>
            <a:endParaRPr lang="ja-JP" altLang="en-US" smtClean="0"/>
          </a:p>
        </p:txBody>
      </p:sp>
      <p:sp>
        <p:nvSpPr>
          <p:cNvPr id="47107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ED0EEE7-F411-4E4A-B077-E869ECADDD70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ja-JP" dirty="0" smtClean="0"/>
              <a:t>Evaluation environment is shown as this slide.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Target FPGA is Xilinx Virtex-4 XC4VLX100.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This FPGA is</a:t>
            </a:r>
            <a:r>
              <a:rPr lang="en-US" altLang="ja-JP" baseline="0" dirty="0" smtClean="0"/>
              <a:t> rather old, but it is used in</a:t>
            </a:r>
            <a:r>
              <a:rPr lang="en-US" altLang="ja-JP" dirty="0" smtClean="0"/>
              <a:t> FLOPS-2D, which is reconfigurable accelerator we are exploiting.</a:t>
            </a:r>
          </a:p>
          <a:p>
            <a:pPr>
              <a:spcBef>
                <a:spcPct val="0"/>
              </a:spcBef>
            </a:pP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en-US" altLang="ja-JP" dirty="0" smtClean="0"/>
              <a:t>As test data, we used grid data around 22,883 faces.</a:t>
            </a:r>
          </a:p>
          <a:p>
            <a:pPr>
              <a:spcBef>
                <a:spcPct val="0"/>
              </a:spcBef>
            </a:pP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en-US" altLang="ja-JP" dirty="0" smtClean="0"/>
              <a:t>We applied the</a:t>
            </a:r>
            <a:r>
              <a:rPr lang="en-US" altLang="ja-JP" baseline="0" dirty="0" smtClean="0"/>
              <a:t> mechanism </a:t>
            </a:r>
            <a:r>
              <a:rPr lang="en-US" altLang="ja-JP" dirty="0" smtClean="0"/>
              <a:t>to five solvers in </a:t>
            </a:r>
            <a:r>
              <a:rPr lang="en-US" altLang="ja-JP" dirty="0" err="1" smtClean="0"/>
              <a:t>FaSTAR</a:t>
            </a:r>
            <a:r>
              <a:rPr lang="en-US" altLang="ja-JP" dirty="0" smtClean="0"/>
              <a:t>,</a:t>
            </a:r>
            <a:r>
              <a:rPr lang="en-US" altLang="ja-JP" baseline="0" dirty="0" smtClean="0"/>
              <a:t> where RAW hazards occur. </a:t>
            </a: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en-US" altLang="ja-JP" dirty="0" smtClean="0"/>
              <a:t>Parameters on each computations are shown here.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Only</a:t>
            </a:r>
            <a:r>
              <a:rPr lang="en-US" altLang="ja-JP" baseline="0" dirty="0" smtClean="0"/>
              <a:t> Max Eigen</a:t>
            </a:r>
            <a:r>
              <a:rPr lang="en-US" altLang="ja-JP" dirty="0" smtClean="0"/>
              <a:t> uses a comparator, 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they have different dimension,</a:t>
            </a:r>
            <a:r>
              <a:rPr lang="en-US" altLang="ja-JP" baseline="0" dirty="0" smtClean="0"/>
              <a:t> </a:t>
            </a:r>
          </a:p>
          <a:p>
            <a:pPr>
              <a:spcBef>
                <a:spcPct val="0"/>
              </a:spcBef>
            </a:pPr>
            <a:r>
              <a:rPr lang="en-US" altLang="ja-JP" baseline="0" dirty="0" smtClean="0"/>
              <a:t>and o</a:t>
            </a:r>
            <a:r>
              <a:rPr lang="en-US" altLang="ja-JP" dirty="0" smtClean="0"/>
              <a:t>nly coefficient is iterated once.</a:t>
            </a:r>
          </a:p>
        </p:txBody>
      </p:sp>
      <p:sp>
        <p:nvSpPr>
          <p:cNvPr id="49155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413F7E5-E32F-46C8-9821-8BF1FE0D77AB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ja-JP" dirty="0" smtClean="0"/>
              <a:t>At first, we examined the relationship between the hazard reduction and the number of waiting buffer.</a:t>
            </a:r>
          </a:p>
          <a:p>
            <a:pPr>
              <a:spcBef>
                <a:spcPct val="0"/>
              </a:spcBef>
            </a:pP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en-US" altLang="ja-JP" dirty="0" smtClean="0"/>
              <a:t>As this graph shows, increasing set reduced the number</a:t>
            </a:r>
            <a:r>
              <a:rPr lang="en-US" altLang="ja-JP" baseline="0" dirty="0" smtClean="0"/>
              <a:t> of </a:t>
            </a:r>
            <a:r>
              <a:rPr lang="en-US" altLang="ja-JP" dirty="0" smtClean="0"/>
              <a:t>hazards.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However, it might stretch critical path delay.</a:t>
            </a:r>
          </a:p>
          <a:p>
            <a:pPr>
              <a:spcBef>
                <a:spcPct val="0"/>
              </a:spcBef>
            </a:pP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en-US" altLang="ja-JP" dirty="0" smtClean="0"/>
              <a:t>In</a:t>
            </a:r>
            <a:r>
              <a:rPr lang="en-US" altLang="ja-JP" baseline="0" dirty="0" smtClean="0"/>
              <a:t> most cases</a:t>
            </a:r>
            <a:r>
              <a:rPr lang="en-US" altLang="ja-JP" dirty="0" smtClean="0"/>
              <a:t>, when set is 2, hazards are eliminated enough.</a:t>
            </a:r>
          </a:p>
          <a:p>
            <a:pPr>
              <a:spcBef>
                <a:spcPct val="0"/>
              </a:spcBef>
            </a:pP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en-US" altLang="ja-JP" dirty="0" smtClean="0"/>
              <a:t>Sum Eigen needs about 7 sets of waiting buffer for removal of  hazards.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Since</a:t>
            </a:r>
            <a:r>
              <a:rPr lang="en-US" altLang="ja-JP" baseline="0" dirty="0" smtClean="0"/>
              <a:t> it uses scalar data, the penalty is worst in all solvers.</a:t>
            </a:r>
          </a:p>
          <a:p>
            <a:pPr>
              <a:spcBef>
                <a:spcPct val="0"/>
              </a:spcBef>
            </a:pPr>
            <a:r>
              <a:rPr lang="en-US" altLang="ja-JP" baseline="0" dirty="0" smtClean="0"/>
              <a:t>Fortunately, the delay is not so stretched in this solver, </a:t>
            </a:r>
          </a:p>
          <a:p>
            <a:pPr>
              <a:spcBef>
                <a:spcPct val="0"/>
              </a:spcBef>
            </a:pPr>
            <a:r>
              <a:rPr lang="en-US" altLang="ja-JP" baseline="0" dirty="0" smtClean="0"/>
              <a:t>and the hardware requirement is not so large.</a:t>
            </a:r>
          </a:p>
          <a:p>
            <a:pPr>
              <a:spcBef>
                <a:spcPct val="0"/>
              </a:spcBef>
            </a:pPr>
            <a:r>
              <a:rPr lang="en-US" altLang="ja-JP" baseline="0" dirty="0" smtClean="0"/>
              <a:t>So, we selected 8 sets for this solver.</a:t>
            </a:r>
          </a:p>
        </p:txBody>
      </p:sp>
      <p:sp>
        <p:nvSpPr>
          <p:cNvPr id="5120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5F7D632-8ED2-43DF-B2A2-F7909703FC6A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ja-JP" dirty="0" smtClean="0"/>
              <a:t>We examined the benefit of hazards reduction, and compared FPGA execution with CPU execution.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We</a:t>
            </a:r>
            <a:r>
              <a:rPr lang="en-US" altLang="ja-JP" baseline="0" dirty="0" smtClean="0"/>
              <a:t> compared out-of-order execution with in-order execution on FPGAs too.</a:t>
            </a: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en-US" altLang="ja-JP" dirty="0" smtClean="0"/>
              <a:t>Software execution is measured with this environment.</a:t>
            </a:r>
          </a:p>
          <a:p>
            <a:pPr>
              <a:spcBef>
                <a:spcPct val="0"/>
              </a:spcBef>
            </a:pP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en-US" altLang="ja-JP" dirty="0" smtClean="0"/>
              <a:t>As shown in this picture,</a:t>
            </a:r>
            <a:r>
              <a:rPr lang="en-US" altLang="ja-JP" baseline="0" dirty="0" smtClean="0"/>
              <a:t>  FPGA with the mechanism processed 2.88 times as fast as Intel Core2Duo.</a:t>
            </a:r>
          </a:p>
          <a:p>
            <a:pPr>
              <a:spcBef>
                <a:spcPct val="0"/>
              </a:spcBef>
            </a:pPr>
            <a:r>
              <a:rPr lang="en-US" altLang="ja-JP" baseline="0" dirty="0" smtClean="0"/>
              <a:t>The mechanism achieved 2.55-fold speed-up to in-order execution.</a:t>
            </a:r>
            <a:endParaRPr lang="en-US" altLang="ja-JP" dirty="0" smtClean="0"/>
          </a:p>
          <a:p>
            <a:pPr>
              <a:spcBef>
                <a:spcPct val="0"/>
              </a:spcBef>
            </a:pPr>
            <a:endParaRPr lang="en-US" altLang="ja-JP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Sum Eigen, represented green box , is the most successful case</a:t>
            </a:r>
            <a:r>
              <a:rPr lang="en-US" altLang="ja-JP" baseline="0" dirty="0" smtClean="0"/>
              <a:t> because it suffers from critical penalty of hazards.</a:t>
            </a: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en-US" altLang="ja-JP" dirty="0" smtClean="0"/>
              <a:t>Using the mechanism, 6.7-fold speed-up is achieved compared with in-order execution.</a:t>
            </a:r>
          </a:p>
        </p:txBody>
      </p:sp>
      <p:sp>
        <p:nvSpPr>
          <p:cNvPr id="53251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CAB3143-327D-4567-9731-02AA10AEC31B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ja-JP" dirty="0" smtClean="0"/>
              <a:t>This table shows resource overhead on peak performance.</a:t>
            </a:r>
          </a:p>
          <a:p>
            <a:pPr>
              <a:spcBef>
                <a:spcPct val="0"/>
              </a:spcBef>
            </a:pP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en-US" altLang="ja-JP" dirty="0" smtClean="0"/>
              <a:t>About 27% of resource overhead is required,</a:t>
            </a:r>
            <a:r>
              <a:rPr lang="en-US" altLang="ja-JP" baseline="0" dirty="0" smtClean="0"/>
              <a:t> and the total overhead in the FPGA is 3.5% on average.</a:t>
            </a: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en-US" altLang="ja-JP" dirty="0" smtClean="0"/>
              <a:t>Considering speed-up, it might be reasonable</a:t>
            </a:r>
          </a:p>
          <a:p>
            <a:pPr>
              <a:spcBef>
                <a:spcPct val="0"/>
              </a:spcBef>
            </a:pPr>
            <a:endParaRPr lang="en-US" altLang="ja-JP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Increase ratio of Sum Eigen is the biggest, but the impact of total resource is not so large</a:t>
            </a:r>
          </a:p>
          <a:p>
            <a:pPr>
              <a:spcBef>
                <a:spcPct val="0"/>
              </a:spcBef>
            </a:pP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en-US" altLang="ja-JP" dirty="0" smtClean="0"/>
              <a:t>That is all about evaluation.</a:t>
            </a:r>
          </a:p>
        </p:txBody>
      </p:sp>
      <p:sp>
        <p:nvSpPr>
          <p:cNvPr id="55299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9E88396-7AAA-41C9-A532-1F69F82754C7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ja-JP" smtClean="0"/>
              <a:t>At first, I will talk about motivation of this work.</a:t>
            </a:r>
            <a:endParaRPr lang="ja-JP" altLang="en-US" smtClean="0"/>
          </a:p>
        </p:txBody>
      </p:sp>
      <p:sp>
        <p:nvSpPr>
          <p:cNvPr id="18435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C1D83DB-8DD6-4647-9B02-BE4E9D761F3A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ja-JP" smtClean="0"/>
              <a:t>Finally, I will talk about evaluation, and conclude this work.</a:t>
            </a:r>
            <a:endParaRPr lang="ja-JP" altLang="en-US" smtClean="0"/>
          </a:p>
        </p:txBody>
      </p:sp>
      <p:sp>
        <p:nvSpPr>
          <p:cNvPr id="47107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ED0EEE7-F411-4E4A-B077-E869ECADDD70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ja-JP" dirty="0" smtClean="0"/>
              <a:t>In this work, we applied the</a:t>
            </a:r>
            <a:r>
              <a:rPr lang="en-US" altLang="ja-JP" baseline="0" dirty="0" smtClean="0"/>
              <a:t> </a:t>
            </a:r>
            <a:r>
              <a:rPr lang="en-US" altLang="ja-JP" dirty="0" smtClean="0"/>
              <a:t>out-of-order mechanism to five solvers in </a:t>
            </a:r>
            <a:r>
              <a:rPr lang="en-US" altLang="ja-JP" dirty="0" err="1" smtClean="0"/>
              <a:t>FaSTAR</a:t>
            </a:r>
            <a:r>
              <a:rPr lang="en-US" altLang="ja-JP" dirty="0" smtClean="0"/>
              <a:t>.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We examine stall reduction and acceleration.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In most cases,</a:t>
            </a:r>
            <a:r>
              <a:rPr lang="en-US" altLang="ja-JP" baseline="0" dirty="0" smtClean="0"/>
              <a:t> when set is 2, </a:t>
            </a:r>
            <a:r>
              <a:rPr lang="en-US" altLang="ja-JP" dirty="0" smtClean="0"/>
              <a:t> the</a:t>
            </a:r>
            <a:r>
              <a:rPr lang="en-US" altLang="ja-JP" baseline="0" dirty="0" smtClean="0"/>
              <a:t> stalls are </a:t>
            </a:r>
            <a:r>
              <a:rPr lang="en-US" altLang="ja-JP" dirty="0" smtClean="0"/>
              <a:t>eliminates.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On peak performance, the mechanism achieved 2.88 speed-up to Intel Core2Duo, 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and 2.55-fold speed-up to</a:t>
            </a:r>
            <a:r>
              <a:rPr lang="en-US" altLang="ja-JP" baseline="0" dirty="0" smtClean="0"/>
              <a:t> in-order execution</a:t>
            </a:r>
            <a:r>
              <a:rPr lang="en-US" altLang="ja-JP" dirty="0" smtClean="0"/>
              <a:t>.</a:t>
            </a:r>
          </a:p>
          <a:p>
            <a:pPr>
              <a:spcBef>
                <a:spcPct val="0"/>
              </a:spcBef>
            </a:pP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en-US" altLang="ja-JP" dirty="0" smtClean="0"/>
              <a:t>In</a:t>
            </a:r>
            <a:r>
              <a:rPr lang="en-US" altLang="ja-JP" baseline="0" dirty="0" smtClean="0"/>
              <a:t> future works, we should evaluates the mechanism with more grid data sample.</a:t>
            </a:r>
          </a:p>
          <a:p>
            <a:pPr>
              <a:spcBef>
                <a:spcPct val="0"/>
              </a:spcBef>
            </a:pPr>
            <a:r>
              <a:rPr lang="en-US" altLang="ja-JP" baseline="0" dirty="0" smtClean="0"/>
              <a:t>Critical path delay should be reduced for further acceleration by using pipeline processing.</a:t>
            </a:r>
          </a:p>
        </p:txBody>
      </p:sp>
      <p:sp>
        <p:nvSpPr>
          <p:cNvPr id="57347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CC6EF34-2F3E-47E9-8FB7-E1D773184BC4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ja-JP" smtClean="0"/>
              <a:t>That’s all.</a:t>
            </a:r>
          </a:p>
          <a:p>
            <a:pPr>
              <a:spcBef>
                <a:spcPct val="0"/>
              </a:spcBef>
            </a:pPr>
            <a:r>
              <a:rPr lang="en-US" altLang="ja-JP" smtClean="0"/>
              <a:t>Thank you for your attention</a:t>
            </a:r>
            <a:endParaRPr lang="ja-JP" altLang="en-US" smtClean="0"/>
          </a:p>
        </p:txBody>
      </p:sp>
      <p:sp>
        <p:nvSpPr>
          <p:cNvPr id="59395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8B5E1D-9BD1-46D3-84A1-76687D4BBE6F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ja-JP" dirty="0" smtClean="0"/>
              <a:t>Computational Fluid Dynamics is one of scientific computing.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It is a helpful tool to analyze fluid behavior for designing aircraft components such as engines and bodies.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However, a CFD simulation requires a lot of time because of huge amount of computation.</a:t>
            </a:r>
          </a:p>
          <a:p>
            <a:pPr>
              <a:spcBef>
                <a:spcPct val="0"/>
              </a:spcBef>
            </a:pP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en-US" altLang="ja-JP" dirty="0" smtClean="0"/>
              <a:t>In</a:t>
            </a:r>
            <a:r>
              <a:rPr lang="en-US" altLang="ja-JP" baseline="0" dirty="0" smtClean="0"/>
              <a:t> such application, there is </a:t>
            </a:r>
            <a:r>
              <a:rPr lang="en-US" altLang="ja-JP" baseline="0" dirty="0" err="1" smtClean="0"/>
              <a:t>FaSTAR</a:t>
            </a:r>
            <a:r>
              <a:rPr lang="en-US" altLang="ja-JP" baseline="0" dirty="0" smtClean="0"/>
              <a:t>, a CFD package program developed by JAXA</a:t>
            </a: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en-US" altLang="ja-JP" dirty="0" smtClean="0"/>
              <a:t>It adopts unstructured grid mesh for grid form data.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Unstructured grid is good</a:t>
            </a:r>
            <a:r>
              <a:rPr lang="en-US" altLang="ja-JP" baseline="0" dirty="0" smtClean="0"/>
              <a:t> at expressing a complicated shaped, and it saves labor for generating grid data.</a:t>
            </a: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en-US" altLang="ja-JP" dirty="0" smtClean="0"/>
              <a:t>According to JAXA’s report, </a:t>
            </a:r>
            <a:r>
              <a:rPr lang="en-US" altLang="ja-JP" dirty="0" err="1" smtClean="0"/>
              <a:t>FaSTAR</a:t>
            </a:r>
            <a:r>
              <a:rPr lang="en-US" altLang="ja-JP" dirty="0" smtClean="0"/>
              <a:t> reaches a limit of acceleration by software parallel execution.</a:t>
            </a:r>
          </a:p>
          <a:p>
            <a:pPr>
              <a:spcBef>
                <a:spcPct val="0"/>
              </a:spcBef>
            </a:pPr>
            <a:endParaRPr lang="en-US" altLang="ja-JP" dirty="0" smtClean="0"/>
          </a:p>
          <a:p>
            <a:pPr>
              <a:spcBef>
                <a:spcPct val="0"/>
              </a:spcBef>
            </a:pP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en-US" altLang="ja-JP" dirty="0" smtClean="0"/>
              <a:t>Then, we investigate to accelerate </a:t>
            </a:r>
            <a:r>
              <a:rPr lang="en-US" altLang="ja-JP" dirty="0" err="1" smtClean="0"/>
              <a:t>FaSTAR</a:t>
            </a:r>
            <a:r>
              <a:rPr lang="en-US" altLang="ja-JP" dirty="0" smtClean="0"/>
              <a:t> with FPGAs.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FPGA has high flexibility, and adaptability for a certain algorithm.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Hardware tuning using an FPGA is a promising approach for accelerating  </a:t>
            </a:r>
            <a:r>
              <a:rPr lang="en-US" altLang="ja-JP" dirty="0" err="1" smtClean="0"/>
              <a:t>FaSTAR</a:t>
            </a:r>
            <a:r>
              <a:rPr lang="en-US" altLang="ja-JP" dirty="0" smtClean="0"/>
              <a:t>.</a:t>
            </a:r>
          </a:p>
        </p:txBody>
      </p:sp>
      <p:sp>
        <p:nvSpPr>
          <p:cNvPr id="20483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6935919-F0E2-4B7B-8461-8E14B45D8772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9163" y="744538"/>
            <a:ext cx="4960937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ja-JP" dirty="0" smtClean="0"/>
              <a:t>I will show you related work.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The</a:t>
            </a:r>
            <a:r>
              <a:rPr lang="en-US" altLang="ja-JP" baseline="0" dirty="0" smtClean="0"/>
              <a:t> f</a:t>
            </a:r>
            <a:r>
              <a:rPr lang="en-US" altLang="ja-JP" dirty="0" smtClean="0"/>
              <a:t>irst work is implementation of fractional method, 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The second is implementation of MUSCLE in UPACS,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The</a:t>
            </a:r>
            <a:r>
              <a:rPr lang="en-US" altLang="ja-JP" baseline="0" dirty="0" smtClean="0"/>
              <a:t> </a:t>
            </a:r>
            <a:r>
              <a:rPr lang="en-US" altLang="ja-JP" dirty="0" smtClean="0"/>
              <a:t>third</a:t>
            </a:r>
            <a:r>
              <a:rPr lang="en-US" altLang="ja-JP" baseline="0" dirty="0" smtClean="0"/>
              <a:t> is implementation of an Euler solver using unstructured grid with high-level synthesis.</a:t>
            </a:r>
            <a:r>
              <a:rPr lang="en-US" altLang="ja-JP" dirty="0" smtClean="0"/>
              <a:t>  </a:t>
            </a:r>
          </a:p>
          <a:p>
            <a:pPr>
              <a:spcBef>
                <a:spcPct val="0"/>
              </a:spcBef>
            </a:pP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en-US" altLang="ja-JP" dirty="0" smtClean="0"/>
              <a:t>In the first and second work, target</a:t>
            </a:r>
            <a:r>
              <a:rPr lang="en-US" altLang="ja-JP" baseline="0" dirty="0" smtClean="0"/>
              <a:t> applications used structured grid.</a:t>
            </a:r>
          </a:p>
          <a:p>
            <a:pPr>
              <a:spcBef>
                <a:spcPct val="0"/>
              </a:spcBef>
            </a:pPr>
            <a:r>
              <a:rPr lang="en-US" altLang="ja-JP" baseline="0" dirty="0" smtClean="0"/>
              <a:t>In the third work, High-level synthesis</a:t>
            </a:r>
            <a:r>
              <a:rPr lang="ja-JP" altLang="en-US" baseline="0" dirty="0" smtClean="0"/>
              <a:t> </a:t>
            </a:r>
            <a:r>
              <a:rPr lang="en-US" altLang="ja-JP" baseline="0" dirty="0" smtClean="0"/>
              <a:t>used for implementation.</a:t>
            </a:r>
          </a:p>
          <a:p>
            <a:pPr>
              <a:spcBef>
                <a:spcPct val="0"/>
              </a:spcBef>
            </a:pPr>
            <a:endParaRPr lang="en-US" altLang="ja-JP" baseline="0" dirty="0" smtClean="0"/>
          </a:p>
          <a:p>
            <a:pPr>
              <a:spcBef>
                <a:spcPct val="0"/>
              </a:spcBef>
            </a:pPr>
            <a:r>
              <a:rPr lang="en-US" altLang="ja-JP" baseline="0" dirty="0" smtClean="0"/>
              <a:t>In this work,</a:t>
            </a:r>
          </a:p>
          <a:p>
            <a:pPr>
              <a:spcBef>
                <a:spcPct val="0"/>
              </a:spcBef>
            </a:pPr>
            <a:r>
              <a:rPr lang="en-US" altLang="ja-JP" baseline="0" dirty="0" smtClean="0"/>
              <a:t>Our target is a CFD package using unstructured grid</a:t>
            </a:r>
          </a:p>
          <a:p>
            <a:pPr>
              <a:spcBef>
                <a:spcPct val="0"/>
              </a:spcBef>
            </a:pPr>
            <a:r>
              <a:rPr lang="en-US" altLang="ja-JP" baseline="0" dirty="0" smtClean="0"/>
              <a:t>In order to avoid the overhead of High-level synthesis, HDL generator will be proposed</a:t>
            </a:r>
          </a:p>
          <a:p>
            <a:pPr>
              <a:spcBef>
                <a:spcPct val="0"/>
              </a:spcBef>
            </a:pPr>
            <a:endParaRPr lang="en-US" altLang="ja-JP" baseline="0" dirty="0" smtClean="0"/>
          </a:p>
        </p:txBody>
      </p:sp>
      <p:sp>
        <p:nvSpPr>
          <p:cNvPr id="24579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EA82EAC-25B6-4631-A3D2-F46B619BF3BC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9163" y="744538"/>
            <a:ext cx="4960937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ja-JP" dirty="0" smtClean="0"/>
              <a:t>Unstructured grid is different from structured grid because it does not placed regularly.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Unstructured grid is</a:t>
            </a:r>
            <a:r>
              <a:rPr lang="en-US" altLang="ja-JP" baseline="0" dirty="0" smtClean="0"/>
              <a:t> good at express complicated shapes.</a:t>
            </a: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en-US" altLang="ja-JP" dirty="0" smtClean="0"/>
              <a:t>Using</a:t>
            </a:r>
            <a:r>
              <a:rPr lang="en-US" altLang="ja-JP" baseline="0" dirty="0" smtClean="0"/>
              <a:t> unstructured grid</a:t>
            </a:r>
            <a:r>
              <a:rPr lang="en-US" altLang="ja-JP" dirty="0" smtClean="0"/>
              <a:t>, the grid data can be generated automatically.</a:t>
            </a:r>
          </a:p>
          <a:p>
            <a:pPr>
              <a:spcBef>
                <a:spcPct val="0"/>
              </a:spcBef>
            </a:pP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en-US" altLang="ja-JP" dirty="0" smtClean="0"/>
              <a:t>Each</a:t>
            </a:r>
            <a:r>
              <a:rPr lang="en-US" altLang="ja-JP" baseline="0" dirty="0" smtClean="0"/>
              <a:t> application has its own method to access a grid.</a:t>
            </a: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en-US" altLang="ja-JP" dirty="0" smtClean="0"/>
              <a:t>In </a:t>
            </a:r>
            <a:r>
              <a:rPr lang="en-US" altLang="ja-JP" dirty="0" err="1" smtClean="0"/>
              <a:t>FaSTAR</a:t>
            </a:r>
            <a:r>
              <a:rPr lang="en-US" altLang="ja-JP" dirty="0" smtClean="0"/>
              <a:t>, faces</a:t>
            </a:r>
            <a:r>
              <a:rPr lang="en-US" altLang="ja-JP" baseline="0" dirty="0" smtClean="0"/>
              <a:t> are used to access grids.</a:t>
            </a: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en-US" altLang="ja-JP" dirty="0" smtClean="0"/>
              <a:t>Accessing</a:t>
            </a:r>
            <a:r>
              <a:rPr lang="en-US" altLang="ja-JP" baseline="0" dirty="0" smtClean="0"/>
              <a:t> a face</a:t>
            </a:r>
            <a:r>
              <a:rPr lang="en-US" altLang="ja-JP" dirty="0" smtClean="0"/>
              <a:t>, two contiguous grids sharing the face, named cell-A, and cell-B respectively, are accessed.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This is an example of unstructured grids. 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If face-k is accessed, Q2 is accessed as cell-A, and Q1 is as cell-B. 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As well as face-k, if face-k+1 is accessed, Q1 is cell-A, and Q4 is cell-B.</a:t>
            </a:r>
          </a:p>
          <a:p>
            <a:pPr>
              <a:spcBef>
                <a:spcPct val="0"/>
              </a:spcBef>
            </a:pP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en-US" altLang="ja-JP" dirty="0" smtClean="0"/>
              <a:t>Additionally, faces are accessed in ascending order. 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It means the variables has spatial locality.</a:t>
            </a:r>
          </a:p>
          <a:p>
            <a:pPr>
              <a:spcBef>
                <a:spcPct val="0"/>
              </a:spcBef>
            </a:pP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en-US" altLang="ja-JP" dirty="0" smtClean="0"/>
              <a:t>Moreover, each grid has different number of faces. 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This makes memory accesses irregular and unpredictable.</a:t>
            </a:r>
          </a:p>
          <a:p>
            <a:pPr>
              <a:spcBef>
                <a:spcPct val="0"/>
              </a:spcBef>
            </a:pP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en-US" altLang="ja-JP" dirty="0" smtClean="0"/>
              <a:t> In </a:t>
            </a:r>
            <a:r>
              <a:rPr lang="en-US" altLang="ja-JP" dirty="0" err="1" smtClean="0"/>
              <a:t>FaSTAR</a:t>
            </a:r>
            <a:r>
              <a:rPr lang="en-US" altLang="ja-JP" dirty="0" smtClean="0"/>
              <a:t>, grid data has data locality, but memory access has no regularity.</a:t>
            </a:r>
          </a:p>
        </p:txBody>
      </p:sp>
      <p:sp>
        <p:nvSpPr>
          <p:cNvPr id="26627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37B46B5-671A-429D-BDF4-02F313B564A6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ja-JP" dirty="0" smtClean="0"/>
              <a:t>Here, I will explain</a:t>
            </a:r>
            <a:r>
              <a:rPr lang="en-US" altLang="ja-JP" baseline="0" dirty="0" smtClean="0"/>
              <a:t> a target problem: RAW hazard.</a:t>
            </a:r>
          </a:p>
          <a:p>
            <a:pPr>
              <a:spcBef>
                <a:spcPct val="0"/>
              </a:spcBef>
            </a:pPr>
            <a:endParaRPr lang="ja-JP" altLang="en-US" dirty="0" smtClean="0"/>
          </a:p>
        </p:txBody>
      </p:sp>
      <p:sp>
        <p:nvSpPr>
          <p:cNvPr id="36867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43849BA-80B8-4C83-96FD-465D7313732D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9163" y="744538"/>
            <a:ext cx="4960937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In </a:t>
            </a:r>
            <a:r>
              <a:rPr lang="en-US" altLang="ja-JP" baseline="0" dirty="0" err="1" smtClean="0"/>
              <a:t>FaSTAR</a:t>
            </a:r>
            <a:r>
              <a:rPr lang="en-US" altLang="ja-JP" baseline="0" dirty="0" smtClean="0"/>
              <a:t>, RAW hazards occur and degrade performance.</a:t>
            </a: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en-US" altLang="ja-JP" dirty="0" smtClean="0"/>
              <a:t>This</a:t>
            </a:r>
            <a:r>
              <a:rPr lang="en-US" altLang="ja-JP" baseline="0" dirty="0" smtClean="0"/>
              <a:t> diagram shows a part of solver</a:t>
            </a:r>
            <a:r>
              <a:rPr lang="ja-JP" altLang="en-US" baseline="0" dirty="0" smtClean="0"/>
              <a:t> </a:t>
            </a:r>
            <a:r>
              <a:rPr lang="en-US" altLang="ja-JP" baseline="0" dirty="0" smtClean="0"/>
              <a:t>in </a:t>
            </a:r>
            <a:r>
              <a:rPr lang="en-US" altLang="ja-JP" baseline="0" dirty="0" err="1" smtClean="0"/>
              <a:t>FaSTAR</a:t>
            </a:r>
            <a:r>
              <a:rPr lang="en-US" altLang="ja-JP" baseline="0" dirty="0" smtClean="0"/>
              <a:t>.</a:t>
            </a:r>
          </a:p>
          <a:p>
            <a:pPr>
              <a:spcBef>
                <a:spcPct val="0"/>
              </a:spcBef>
            </a:pPr>
            <a:r>
              <a:rPr lang="en-US" altLang="ja-JP" baseline="0" dirty="0" smtClean="0"/>
              <a:t>It calculates a total quantity value for each grid, </a:t>
            </a:r>
          </a:p>
          <a:p>
            <a:pPr>
              <a:spcBef>
                <a:spcPct val="0"/>
              </a:spcBef>
            </a:pPr>
            <a:r>
              <a:rPr lang="en-US" altLang="ja-JP" baseline="0" dirty="0" smtClean="0"/>
              <a:t>and </a:t>
            </a:r>
            <a:r>
              <a:rPr lang="en-US" altLang="ja-JP" dirty="0" err="1" smtClean="0"/>
              <a:t>BlockRAM</a:t>
            </a:r>
            <a:r>
              <a:rPr lang="en-US" altLang="ja-JP" baseline="0" dirty="0" smtClean="0"/>
              <a:t> has partial summation results.</a:t>
            </a: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en-US" altLang="ja-JP" dirty="0" smtClean="0"/>
              <a:t>Number</a:t>
            </a:r>
            <a:r>
              <a:rPr lang="en-US" altLang="ja-JP" baseline="0" dirty="0" smtClean="0"/>
              <a:t>s in address FIFO are addresses for the </a:t>
            </a:r>
            <a:r>
              <a:rPr lang="en-US" altLang="ja-JP" baseline="0" dirty="0" err="1" smtClean="0"/>
              <a:t>BlockRAM</a:t>
            </a:r>
            <a:r>
              <a:rPr lang="en-US" altLang="ja-JP" baseline="0" dirty="0" smtClean="0"/>
              <a:t>.</a:t>
            </a:r>
            <a:endParaRPr lang="en-US" altLang="ja-JP" dirty="0" smtClean="0"/>
          </a:p>
          <a:p>
            <a:pPr>
              <a:spcBef>
                <a:spcPct val="0"/>
              </a:spcBef>
            </a:pP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en-US" altLang="ja-JP" dirty="0" smtClean="0"/>
              <a:t>I</a:t>
            </a:r>
            <a:r>
              <a:rPr lang="en-US" altLang="ja-JP" baseline="0" dirty="0" smtClean="0"/>
              <a:t> will show you how this diagram works.</a:t>
            </a: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en-US" altLang="ja-JP" dirty="0" smtClean="0"/>
              <a:t>At first, the</a:t>
            </a:r>
            <a:r>
              <a:rPr lang="en-US" altLang="ja-JP" baseline="0" dirty="0" smtClean="0"/>
              <a:t> first data whose address is “1” is inputted, and </a:t>
            </a:r>
            <a:r>
              <a:rPr lang="en-US" altLang="ja-JP" dirty="0" smtClean="0"/>
              <a:t>“s1” is obtained</a:t>
            </a:r>
            <a:r>
              <a:rPr lang="en-US" altLang="ja-JP" baseline="0" dirty="0" smtClean="0"/>
              <a:t> from BRAM, </a:t>
            </a:r>
          </a:p>
          <a:p>
            <a:pPr>
              <a:spcBef>
                <a:spcPct val="0"/>
              </a:spcBef>
            </a:pPr>
            <a:r>
              <a:rPr lang="en-US" altLang="ja-JP" baseline="0" dirty="0" smtClean="0"/>
              <a:t>and “s1” added to “d1”.</a:t>
            </a:r>
          </a:p>
          <a:p>
            <a:pPr>
              <a:spcBef>
                <a:spcPct val="0"/>
              </a:spcBef>
            </a:pPr>
            <a:r>
              <a:rPr lang="en-US" altLang="ja-JP" baseline="0" dirty="0" smtClean="0"/>
              <a:t>The floating-point adder has a 16-stage pipeline.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So, next data can’t</a:t>
            </a:r>
            <a:r>
              <a:rPr lang="en-US" altLang="ja-JP" baseline="0" dirty="0" smtClean="0"/>
              <a:t> go to the pipeline because “s1” is already used.</a:t>
            </a:r>
          </a:p>
          <a:p>
            <a:pPr>
              <a:spcBef>
                <a:spcPct val="0"/>
              </a:spcBef>
            </a:pPr>
            <a:r>
              <a:rPr lang="en-US" altLang="ja-JP" baseline="0" dirty="0" smtClean="0"/>
              <a:t>Next data should wait until “s1’” goes back to the same entry.</a:t>
            </a:r>
          </a:p>
          <a:p>
            <a:pPr>
              <a:spcBef>
                <a:spcPct val="0"/>
              </a:spcBef>
            </a:pPr>
            <a:r>
              <a:rPr lang="en-US" altLang="ja-JP" baseline="0" dirty="0" smtClean="0"/>
              <a:t>Thus, RAW hazards waste 15 clock cycles.</a:t>
            </a:r>
          </a:p>
          <a:p>
            <a:pPr>
              <a:spcBef>
                <a:spcPct val="0"/>
              </a:spcBef>
            </a:pPr>
            <a:endParaRPr lang="en-US" altLang="ja-JP" baseline="0" dirty="0" smtClean="0"/>
          </a:p>
          <a:p>
            <a:pPr>
              <a:spcBef>
                <a:spcPct val="0"/>
              </a:spcBef>
            </a:pPr>
            <a:r>
              <a:rPr lang="en-US" altLang="ja-JP" baseline="0" dirty="0" smtClean="0"/>
              <a:t>Moreover, unstructured grid makes it impossible to predict RAW hazards. </a:t>
            </a:r>
          </a:p>
        </p:txBody>
      </p:sp>
      <p:sp>
        <p:nvSpPr>
          <p:cNvPr id="32771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6028FEC-61BC-461C-9718-B2CD0109D094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9163" y="744538"/>
            <a:ext cx="4960937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We considered how to reduce RAW hazards.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I will show you the same diagram.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As well, “s1” is accessed first.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When “s1” is processed in the floating-point adder, RAW hazards occur.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In this moment, data, whose address is “2”, is not related to “s1”,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and the data can go to the pipeline.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Due to the same reason, data, whose address is “3” or “4”, can go to the pipeline.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ja-JP" baseline="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Thus, we think that RAW hazards would be reduced by reordering data,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and data should be reordered dynamically</a:t>
            </a:r>
          </a:p>
        </p:txBody>
      </p:sp>
      <p:sp>
        <p:nvSpPr>
          <p:cNvPr id="32771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6028FEC-61BC-461C-9718-B2CD0109D094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9163" y="744538"/>
            <a:ext cx="4960937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ja-JP" dirty="0" smtClean="0"/>
              <a:t>In this work, we would like to reduce hazards in 5 solvers which suffer</a:t>
            </a:r>
            <a:r>
              <a:rPr lang="en-US" altLang="ja-JP" baseline="0" dirty="0" smtClean="0"/>
              <a:t> from RAW hazards in </a:t>
            </a:r>
            <a:r>
              <a:rPr lang="en-US" altLang="ja-JP" baseline="0" dirty="0" err="1" smtClean="0"/>
              <a:t>FaSTAR</a:t>
            </a:r>
            <a:r>
              <a:rPr lang="en-US" altLang="ja-JP" baseline="0" dirty="0" smtClean="0"/>
              <a:t> computation</a:t>
            </a:r>
            <a:r>
              <a:rPr lang="en-US" altLang="ja-JP" dirty="0" smtClean="0"/>
              <a:t>:</a:t>
            </a:r>
          </a:p>
          <a:p>
            <a:pPr>
              <a:spcBef>
                <a:spcPct val="0"/>
              </a:spcBef>
            </a:pPr>
            <a:r>
              <a:rPr lang="en-US" altLang="ja-JP" dirty="0" smtClean="0"/>
              <a:t>Surface, Green Gauss, Sum Eigen, Max Eigen, and Coefficient.</a:t>
            </a:r>
          </a:p>
          <a:p>
            <a:endParaRPr kumimoji="1" lang="en-US" altLang="ja-JP" baseline="0" dirty="0" smtClean="0"/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Here, we would like to propose an out-of-order mechanism.</a:t>
            </a:r>
          </a:p>
          <a:p>
            <a:r>
              <a:rPr kumimoji="1" lang="en-US" altLang="ja-JP" baseline="0" dirty="0" smtClean="0"/>
              <a:t>Although the mechanism is applied to each computation,</a:t>
            </a:r>
          </a:p>
          <a:p>
            <a:r>
              <a:rPr kumimoji="1" lang="en-US" altLang="ja-JP" baseline="0" dirty="0" smtClean="0"/>
              <a:t>it is tiring to design the mechanism for each solver.</a:t>
            </a:r>
          </a:p>
          <a:p>
            <a:r>
              <a:rPr kumimoji="1" lang="en-US" altLang="ja-JP" baseline="0" dirty="0" smtClean="0"/>
              <a:t>To avoid this work, the mechanism is generated automatically by using a generator program.</a:t>
            </a:r>
          </a:p>
        </p:txBody>
      </p:sp>
      <p:sp>
        <p:nvSpPr>
          <p:cNvPr id="34819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F12F4AD-CFE0-40A5-B1E5-ED6AA3FC0C2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EA712-AEA0-4536-9A34-5E8B0F08AA47}" type="datetime1">
              <a:rPr lang="en-US" altLang="ja-JP"/>
              <a:pPr>
                <a:defRPr/>
              </a:pPr>
              <a:t>8/29/2012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2D3C6-C48A-4535-BF8F-F4E6F45E2C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AA7D6-F05A-47A0-B4A8-B96B2DB0D485}" type="datetime1">
              <a:rPr lang="en-US" altLang="ja-JP"/>
              <a:pPr>
                <a:defRPr/>
              </a:pPr>
              <a:t>8/29/2012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6BEE8-FFC2-4C83-AC80-5C62177E37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78542-42F7-4786-B2BA-A13B7831FFAE}" type="datetime1">
              <a:rPr lang="en-US" altLang="ja-JP"/>
              <a:pPr>
                <a:defRPr/>
              </a:pPr>
              <a:t>8/29/2012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5308F-37E7-4198-8D02-381E7AE4B3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50F86-0FF0-4722-85DD-DE8E2E66FC19}" type="datetime1">
              <a:rPr lang="en-US" altLang="ja-JP"/>
              <a:pPr>
                <a:defRPr/>
              </a:pPr>
              <a:t>8/29/2012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B6D0E-BAF8-4C35-9D83-0FCEDCE2DB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Oval 7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Oval 8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9A9D5-7A53-4B5E-9E66-744B5803ACFF}" type="datetime1">
              <a:rPr lang="en-US" altLang="ja-JP"/>
              <a:pPr>
                <a:defRPr/>
              </a:pPr>
              <a:t>8/29/2012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F44AC-BE01-4DE8-BA9A-4CB614DF9C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59C1A-F158-4350-9DE5-1A4C519168FB}" type="datetime1">
              <a:rPr lang="en-US" altLang="ja-JP"/>
              <a:pPr>
                <a:defRPr/>
              </a:pPr>
              <a:t>8/29/2012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AFEC8-4256-402B-B5C0-D236DDC046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3C212-8137-4274-931F-5479F0648D79}" type="datetime1">
              <a:rPr lang="en-US" altLang="ja-JP"/>
              <a:pPr>
                <a:defRPr/>
              </a:pPr>
              <a:t>8/29/2012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A4E56-5106-40AC-BD04-24C4FC29C1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8E9A-92E3-45B8-9A43-8E5A7314E14C}" type="datetime1">
              <a:rPr lang="en-US" altLang="ja-JP"/>
              <a:pPr>
                <a:defRPr/>
              </a:pPr>
              <a:t>8/29/2012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BBB12-9933-4599-ABAA-3D4670B9C3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69322-B0B8-443A-8D55-41C2553E9807}" type="datetime1">
              <a:rPr lang="en-US" altLang="ja-JP"/>
              <a:pPr>
                <a:defRPr/>
              </a:pPr>
              <a:t>8/29/2012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53E3C-0536-43D3-86DD-663D261226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B1E03-C138-4126-8ACE-74329F30EA41}" type="datetime1">
              <a:rPr lang="en-US" altLang="ja-JP"/>
              <a:pPr>
                <a:defRPr/>
              </a:pPr>
              <a:t>8/29/2012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9C6DB-C136-4EED-BB5C-F21981176A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FE959-7286-49EC-9272-79F144A7A8C8}" type="datetime1">
              <a:rPr lang="en-US" altLang="ja-JP"/>
              <a:pPr>
                <a:defRPr/>
              </a:pPr>
              <a:t>8/29/2012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BED5A-E1D5-4D3C-963C-86D1FE999E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</a:defRPr>
            </a:lvl1pPr>
          </a:lstStyle>
          <a:p>
            <a:pPr>
              <a:defRPr/>
            </a:pPr>
            <a:fld id="{EA9E9F77-ADEA-4B5A-8008-46657D743110}" type="datetime1">
              <a:rPr lang="en-US" altLang="ja-JP"/>
              <a:pPr>
                <a:defRPr/>
              </a:pPr>
              <a:t>8/29/2012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</a:defRPr>
            </a:lvl1pPr>
          </a:lstStyle>
          <a:p>
            <a:pPr>
              <a:defRPr/>
            </a:pPr>
            <a:fld id="{CB61D880-19AC-4D57-A9F5-A2C0D644A5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0" r:id="rId2"/>
    <p:sldLayoutId id="2147484022" r:id="rId3"/>
    <p:sldLayoutId id="2147484019" r:id="rId4"/>
    <p:sldLayoutId id="2147484018" r:id="rId5"/>
    <p:sldLayoutId id="2147484017" r:id="rId6"/>
    <p:sldLayoutId id="2147484016" r:id="rId7"/>
    <p:sldLayoutId id="2147484015" r:id="rId8"/>
    <p:sldLayoutId id="2147484014" r:id="rId9"/>
    <p:sldLayoutId id="2147484013" r:id="rId10"/>
    <p:sldLayoutId id="2147484012" r:id="rId11"/>
  </p:sldLayoutIdLst>
  <p:hf hdr="0" ftr="0" dt="0"/>
  <p:txStyles>
    <p:titleStyle>
      <a:lvl1pPr algn="ctr" rtl="0" fontAlgn="base">
        <a:lnSpc>
          <a:spcPts val="5800"/>
        </a:lnSpc>
        <a:spcBef>
          <a:spcPct val="0"/>
        </a:spcBef>
        <a:spcAft>
          <a:spcPct val="0"/>
        </a:spcAft>
        <a:defRPr kumimoji="1"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ctr" rtl="0" fontAlgn="base">
        <a:lnSpc>
          <a:spcPts val="5800"/>
        </a:lnSpc>
        <a:spcBef>
          <a:spcPct val="0"/>
        </a:spcBef>
        <a:spcAft>
          <a:spcPct val="0"/>
        </a:spcAft>
        <a:defRPr kumimoji="1" sz="5400">
          <a:solidFill>
            <a:schemeClr val="tx2"/>
          </a:solidFill>
          <a:latin typeface="Arial" charset="0"/>
        </a:defRPr>
      </a:lvl2pPr>
      <a:lvl3pPr algn="ctr" rtl="0" fontAlgn="base">
        <a:lnSpc>
          <a:spcPts val="5800"/>
        </a:lnSpc>
        <a:spcBef>
          <a:spcPct val="0"/>
        </a:spcBef>
        <a:spcAft>
          <a:spcPct val="0"/>
        </a:spcAft>
        <a:defRPr kumimoji="1" sz="5400">
          <a:solidFill>
            <a:schemeClr val="tx2"/>
          </a:solidFill>
          <a:latin typeface="Arial" charset="0"/>
        </a:defRPr>
      </a:lvl3pPr>
      <a:lvl4pPr algn="ctr" rtl="0" fontAlgn="base">
        <a:lnSpc>
          <a:spcPts val="5800"/>
        </a:lnSpc>
        <a:spcBef>
          <a:spcPct val="0"/>
        </a:spcBef>
        <a:spcAft>
          <a:spcPct val="0"/>
        </a:spcAft>
        <a:defRPr kumimoji="1" sz="5400">
          <a:solidFill>
            <a:schemeClr val="tx2"/>
          </a:solidFill>
          <a:latin typeface="Arial" charset="0"/>
        </a:defRPr>
      </a:lvl4pPr>
      <a:lvl5pPr algn="ctr" rtl="0" fontAlgn="base">
        <a:lnSpc>
          <a:spcPts val="5800"/>
        </a:lnSpc>
        <a:spcBef>
          <a:spcPct val="0"/>
        </a:spcBef>
        <a:spcAft>
          <a:spcPct val="0"/>
        </a:spcAft>
        <a:defRPr kumimoji="1" sz="5400">
          <a:solidFill>
            <a:schemeClr val="tx2"/>
          </a:solidFill>
          <a:latin typeface="Arial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kumimoji="1" sz="5400">
          <a:solidFill>
            <a:schemeClr val="tx2"/>
          </a:solidFill>
          <a:latin typeface="Arial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kumimoji="1" sz="5400">
          <a:solidFill>
            <a:schemeClr val="tx2"/>
          </a:solidFill>
          <a:latin typeface="Arial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kumimoji="1" sz="5400">
          <a:solidFill>
            <a:schemeClr val="tx2"/>
          </a:solidFill>
          <a:latin typeface="Arial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kumimoji="1" sz="5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Courier New" pitchFamily="49" charset="0"/>
        <a:buChar char="o"/>
        <a:defRPr kumimoji="1"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Courier New" pitchFamily="49" charset="0"/>
        <a:buChar char="o"/>
        <a:defRPr kumimoji="1"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4150" y="981075"/>
            <a:ext cx="8713788" cy="1873250"/>
          </a:xfrm>
        </p:spPr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ja-JP" sz="3200" dirty="0" smtClean="0"/>
              <a:t>Reconfigurable Out-of-Order Mechanism Generator for Unstructured Grid Computation in </a:t>
            </a:r>
            <a:r>
              <a:rPr lang="en-US" altLang="ja-JP" sz="3200" dirty="0"/>
              <a:t>Computational Fluid Dynamics</a:t>
            </a:r>
            <a:endParaRPr lang="ja-JP" altLang="en-US" sz="3200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-30163" y="3716338"/>
            <a:ext cx="9144001" cy="2663825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Dept.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</a:rPr>
              <a:t>of Information and Computer Science, Keio Univ.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Takayuki </a:t>
            </a:r>
            <a:r>
              <a:rPr lang="en-US" altLang="ja-JP" dirty="0" err="1" smtClean="0">
                <a:solidFill>
                  <a:schemeClr val="tx1"/>
                </a:solidFill>
              </a:rPr>
              <a:t>Akamine</a:t>
            </a:r>
            <a:r>
              <a:rPr lang="en-US" altLang="ja-JP" dirty="0" smtClean="0">
                <a:solidFill>
                  <a:schemeClr val="tx1"/>
                </a:solidFill>
              </a:rPr>
              <a:t>,</a:t>
            </a:r>
            <a:r>
              <a:rPr lang="ja-JP" altLang="en-US" dirty="0" smtClean="0">
                <a:solidFill>
                  <a:schemeClr val="tx1"/>
                </a:solidFill>
              </a:rPr>
              <a:t>　</a:t>
            </a:r>
            <a:r>
              <a:rPr lang="en-US" altLang="ja-JP" dirty="0" smtClean="0">
                <a:solidFill>
                  <a:schemeClr val="tx1"/>
                </a:solidFill>
              </a:rPr>
              <a:t>Kenta </a:t>
            </a:r>
            <a:r>
              <a:rPr lang="en-US" altLang="ja-JP" dirty="0" err="1" smtClean="0">
                <a:solidFill>
                  <a:schemeClr val="tx1"/>
                </a:solidFill>
              </a:rPr>
              <a:t>Inakagata</a:t>
            </a:r>
            <a:r>
              <a:rPr lang="en-US" altLang="ja-JP" dirty="0" smtClean="0">
                <a:solidFill>
                  <a:schemeClr val="tx1"/>
                </a:solidFill>
              </a:rPr>
              <a:t>, </a:t>
            </a:r>
            <a:r>
              <a:rPr lang="en-US" altLang="ja-JP" dirty="0" err="1" smtClean="0">
                <a:solidFill>
                  <a:schemeClr val="tx1"/>
                </a:solidFill>
              </a:rPr>
              <a:t>Hideharu</a:t>
            </a:r>
            <a:r>
              <a:rPr lang="en-US" altLang="ja-JP" dirty="0" smtClean="0">
                <a:solidFill>
                  <a:schemeClr val="tx1"/>
                </a:solidFill>
              </a:rPr>
              <a:t> Amano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Dept. of Electrical and Electronics Engineering, Ryukyu Univ.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dirty="0" err="1" smtClean="0">
                <a:solidFill>
                  <a:schemeClr val="tx1"/>
                </a:solidFill>
              </a:rPr>
              <a:t>Yasunori</a:t>
            </a:r>
            <a:r>
              <a:rPr lang="en-US" altLang="ja-JP" dirty="0" smtClean="0">
                <a:solidFill>
                  <a:schemeClr val="tx1"/>
                </a:solidFill>
              </a:rPr>
              <a:t> </a:t>
            </a:r>
            <a:r>
              <a:rPr lang="en-US" altLang="ja-JP" dirty="0" err="1" smtClean="0">
                <a:solidFill>
                  <a:schemeClr val="tx1"/>
                </a:solidFill>
              </a:rPr>
              <a:t>Osana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fontAlgn="auto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altLang="ja-JP" dirty="0" smtClean="0">
                <a:solidFill>
                  <a:schemeClr val="tx1"/>
                </a:solidFill>
              </a:rPr>
              <a:t>Aerospace Research and Development Directorate</a:t>
            </a:r>
          </a:p>
          <a:p>
            <a:pPr fontAlgn="auto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altLang="ja-JP" dirty="0" smtClean="0">
                <a:solidFill>
                  <a:schemeClr val="tx1"/>
                </a:solidFill>
              </a:rPr>
              <a:t>Japan Aerospace Exploration Agency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dirty="0" err="1" smtClean="0">
                <a:solidFill>
                  <a:schemeClr val="tx1"/>
                </a:solidFill>
              </a:rPr>
              <a:t>Naoyuki</a:t>
            </a:r>
            <a:r>
              <a:rPr lang="en-US" altLang="ja-JP" dirty="0" smtClean="0">
                <a:solidFill>
                  <a:schemeClr val="tx1"/>
                </a:solidFill>
              </a:rPr>
              <a:t> Fujita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ja-JP" alt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ja-JP" dirty="0" smtClean="0"/>
              <a:t>Agenda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ja-JP" sz="3200" dirty="0" smtClean="0">
                <a:solidFill>
                  <a:schemeClr val="bg1">
                    <a:lumMod val="65000"/>
                  </a:schemeClr>
                </a:solidFill>
              </a:rPr>
              <a:t>Motivation</a:t>
            </a:r>
          </a:p>
          <a:p>
            <a:pPr marL="857250" lvl="1" indent="-457200" fontAlgn="auto">
              <a:spcAft>
                <a:spcPts val="0"/>
              </a:spcAft>
              <a:defRPr/>
            </a:pPr>
            <a:r>
              <a:rPr lang="en-US" altLang="ja-JP" sz="2000" dirty="0" smtClean="0">
                <a:solidFill>
                  <a:schemeClr val="bg1">
                    <a:lumMod val="65000"/>
                  </a:schemeClr>
                </a:solidFill>
              </a:rPr>
              <a:t>CFD and </a:t>
            </a:r>
            <a:r>
              <a:rPr lang="en-US" altLang="ja-JP" sz="2000" dirty="0" err="1" smtClean="0">
                <a:solidFill>
                  <a:schemeClr val="bg1">
                    <a:lumMod val="65000"/>
                  </a:schemeClr>
                </a:solidFill>
              </a:rPr>
              <a:t>FaSTAR</a:t>
            </a:r>
            <a:r>
              <a:rPr lang="en-US" altLang="ja-JP" sz="20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</a:p>
          <a:p>
            <a:pPr marL="857250" lvl="1" indent="-457200" fontAlgn="auto">
              <a:spcAft>
                <a:spcPts val="0"/>
              </a:spcAft>
              <a:defRPr/>
            </a:pPr>
            <a:r>
              <a:rPr lang="en-US" altLang="ja-JP" sz="2000" dirty="0" smtClean="0">
                <a:solidFill>
                  <a:schemeClr val="bg1">
                    <a:lumMod val="65000"/>
                  </a:schemeClr>
                </a:solidFill>
              </a:rPr>
              <a:t>and Unstructured Grid</a:t>
            </a:r>
            <a:endParaRPr lang="en-US" altLang="ja-JP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ja-JP" sz="3200" dirty="0" smtClean="0">
                <a:solidFill>
                  <a:schemeClr val="bg1">
                    <a:lumMod val="65000"/>
                  </a:schemeClr>
                </a:solidFill>
              </a:rPr>
              <a:t>RAW hazard</a:t>
            </a:r>
            <a:endParaRPr lang="en-US" altLang="ja-JP" sz="2000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ja-JP" sz="3200" dirty="0" smtClean="0">
                <a:solidFill>
                  <a:schemeClr val="tx1"/>
                </a:solidFill>
              </a:rPr>
              <a:t>Out-of-Order Mechanism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ja-JP" sz="3200" dirty="0" smtClean="0">
                <a:solidFill>
                  <a:schemeClr val="bg1">
                    <a:lumMod val="65000"/>
                  </a:schemeClr>
                </a:solidFill>
              </a:rPr>
              <a:t>Evaluation</a:t>
            </a:r>
            <a:endParaRPr lang="en-US" altLang="ja-JP" sz="3200" dirty="0">
              <a:solidFill>
                <a:schemeClr val="bg1">
                  <a:lumMod val="65000"/>
                </a:schemeClr>
              </a:solidFill>
            </a:endParaRP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ja-JP" sz="3200" dirty="0" smtClean="0">
                <a:solidFill>
                  <a:schemeClr val="bg1">
                    <a:lumMod val="65000"/>
                  </a:schemeClr>
                </a:solidFill>
              </a:rPr>
              <a:t>Conclusion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BC586C-BC41-49D3-8384-3819AAE5117C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26988"/>
            <a:ext cx="8229600" cy="97948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ja-JP" dirty="0" smtClean="0"/>
              <a:t>Overview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261AE7-9E4B-4FEA-AD68-2B4A06F812EF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37891" name="コンテンツ プレースホルダ 2"/>
          <p:cNvSpPr>
            <a:spLocks noGrp="1"/>
          </p:cNvSpPr>
          <p:nvPr>
            <p:ph idx="1"/>
          </p:nvPr>
        </p:nvSpPr>
        <p:spPr>
          <a:xfrm>
            <a:off x="476250" y="3789040"/>
            <a:ext cx="8229600" cy="2592710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Changing the order of data dynamically so as to resolve data dependencies</a:t>
            </a:r>
          </a:p>
          <a:p>
            <a:r>
              <a:rPr lang="en-US" altLang="ja-JP" dirty="0" smtClean="0">
                <a:solidFill>
                  <a:schemeClr val="tx1"/>
                </a:solidFill>
              </a:rPr>
              <a:t>Unlike common </a:t>
            </a:r>
            <a:r>
              <a:rPr lang="en-US" altLang="ja-JP" dirty="0" err="1" smtClean="0">
                <a:solidFill>
                  <a:schemeClr val="tx1"/>
                </a:solidFill>
              </a:rPr>
              <a:t>OoO</a:t>
            </a:r>
            <a:r>
              <a:rPr lang="en-US" altLang="ja-JP" dirty="0" smtClean="0">
                <a:solidFill>
                  <a:schemeClr val="tx1"/>
                </a:solidFill>
              </a:rPr>
              <a:t> mechanisms in general purpose CPUs†, the mechanism is devoted to single arithmetic unit</a:t>
            </a:r>
          </a:p>
        </p:txBody>
      </p:sp>
      <p:grpSp>
        <p:nvGrpSpPr>
          <p:cNvPr id="37892" name="グループ化 6"/>
          <p:cNvGrpSpPr>
            <a:grpSpLocks/>
          </p:cNvGrpSpPr>
          <p:nvPr/>
        </p:nvGrpSpPr>
        <p:grpSpPr bwMode="auto">
          <a:xfrm>
            <a:off x="57733" y="869114"/>
            <a:ext cx="8906755" cy="2491624"/>
            <a:chOff x="35496" y="1584935"/>
            <a:chExt cx="8906761" cy="2492137"/>
          </a:xfrm>
        </p:grpSpPr>
        <p:grpSp>
          <p:nvGrpSpPr>
            <p:cNvPr id="37894" name="グループ化 7"/>
            <p:cNvGrpSpPr>
              <a:grpSpLocks/>
            </p:cNvGrpSpPr>
            <p:nvPr/>
          </p:nvGrpSpPr>
          <p:grpSpPr bwMode="auto">
            <a:xfrm>
              <a:off x="35496" y="2008613"/>
              <a:ext cx="2587627" cy="1363464"/>
              <a:chOff x="1324991" y="4672431"/>
              <a:chExt cx="2587627" cy="1363464"/>
            </a:xfrm>
          </p:grpSpPr>
          <p:sp>
            <p:nvSpPr>
              <p:cNvPr id="56" name="正方形/長方形 55"/>
              <p:cNvSpPr/>
              <p:nvPr/>
            </p:nvSpPr>
            <p:spPr>
              <a:xfrm>
                <a:off x="3588768" y="5689749"/>
                <a:ext cx="323850" cy="342971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altLang="ja-JP" dirty="0"/>
                  <a:t>a</a:t>
                </a:r>
                <a:endParaRPr lang="ja-JP" altLang="en-US" dirty="0"/>
              </a:p>
            </p:txBody>
          </p:sp>
          <p:sp>
            <p:nvSpPr>
              <p:cNvPr id="57" name="正方形/長方形 56"/>
              <p:cNvSpPr/>
              <p:nvPr/>
            </p:nvSpPr>
            <p:spPr>
              <a:xfrm>
                <a:off x="3266506" y="5689749"/>
                <a:ext cx="322262" cy="342971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dirty="0"/>
                  <a:t>b</a:t>
                </a:r>
                <a:endParaRPr lang="ja-JP" altLang="en-US" dirty="0"/>
              </a:p>
            </p:txBody>
          </p:sp>
          <p:sp>
            <p:nvSpPr>
              <p:cNvPr id="58" name="正方形/長方形 57"/>
              <p:cNvSpPr/>
              <p:nvPr/>
            </p:nvSpPr>
            <p:spPr>
              <a:xfrm>
                <a:off x="2942655" y="5689749"/>
                <a:ext cx="323850" cy="342971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dirty="0"/>
                  <a:t>c</a:t>
                </a:r>
                <a:endParaRPr lang="ja-JP" altLang="en-US" dirty="0"/>
              </a:p>
            </p:txBody>
          </p:sp>
          <p:sp>
            <p:nvSpPr>
              <p:cNvPr id="59" name="正方形/長方形 58"/>
              <p:cNvSpPr/>
              <p:nvPr/>
            </p:nvSpPr>
            <p:spPr>
              <a:xfrm>
                <a:off x="2618805" y="5689749"/>
                <a:ext cx="323850" cy="34455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dirty="0"/>
                  <a:t>d</a:t>
                </a:r>
                <a:endParaRPr lang="ja-JP" altLang="en-US" dirty="0"/>
              </a:p>
            </p:txBody>
          </p:sp>
          <p:sp>
            <p:nvSpPr>
              <p:cNvPr id="60" name="正方形/長方形 59"/>
              <p:cNvSpPr/>
              <p:nvPr/>
            </p:nvSpPr>
            <p:spPr>
              <a:xfrm>
                <a:off x="2294955" y="5691336"/>
                <a:ext cx="323850" cy="342971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dirty="0"/>
                  <a:t>e</a:t>
                </a:r>
                <a:endParaRPr lang="ja-JP" altLang="en-US" dirty="0"/>
              </a:p>
            </p:txBody>
          </p:sp>
          <p:sp>
            <p:nvSpPr>
              <p:cNvPr id="61" name="正方形/長方形 60"/>
              <p:cNvSpPr/>
              <p:nvPr/>
            </p:nvSpPr>
            <p:spPr>
              <a:xfrm>
                <a:off x="1972692" y="5691336"/>
                <a:ext cx="322263" cy="344559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dirty="0"/>
                  <a:t>f</a:t>
                </a:r>
                <a:endParaRPr lang="ja-JP" altLang="en-US" dirty="0"/>
              </a:p>
            </p:txBody>
          </p:sp>
          <p:sp>
            <p:nvSpPr>
              <p:cNvPr id="62" name="正方形/長方形 61"/>
              <p:cNvSpPr/>
              <p:nvPr/>
            </p:nvSpPr>
            <p:spPr>
              <a:xfrm>
                <a:off x="1648841" y="5692924"/>
                <a:ext cx="323850" cy="342971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dirty="0"/>
                  <a:t>g</a:t>
                </a:r>
                <a:endParaRPr lang="ja-JP" altLang="en-US" dirty="0"/>
              </a:p>
            </p:txBody>
          </p:sp>
          <p:sp>
            <p:nvSpPr>
              <p:cNvPr id="63" name="正方形/長方形 62"/>
              <p:cNvSpPr/>
              <p:nvPr/>
            </p:nvSpPr>
            <p:spPr>
              <a:xfrm>
                <a:off x="1324991" y="5689749"/>
                <a:ext cx="323850" cy="34455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dirty="0"/>
                  <a:t>h</a:t>
                </a:r>
                <a:endParaRPr lang="ja-JP" altLang="en-US" dirty="0"/>
              </a:p>
            </p:txBody>
          </p:sp>
          <p:sp>
            <p:nvSpPr>
              <p:cNvPr id="64" name="正方形/長方形 63"/>
              <p:cNvSpPr/>
              <p:nvPr/>
            </p:nvSpPr>
            <p:spPr>
              <a:xfrm>
                <a:off x="3588768" y="4992692"/>
                <a:ext cx="323850" cy="342971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dirty="0"/>
                  <a:t>1</a:t>
                </a:r>
                <a:endParaRPr lang="ja-JP" altLang="en-US" dirty="0"/>
              </a:p>
            </p:txBody>
          </p:sp>
          <p:sp>
            <p:nvSpPr>
              <p:cNvPr id="65" name="正方形/長方形 64"/>
              <p:cNvSpPr/>
              <p:nvPr/>
            </p:nvSpPr>
            <p:spPr>
              <a:xfrm>
                <a:off x="3266506" y="4992692"/>
                <a:ext cx="322262" cy="342971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dirty="0"/>
                  <a:t>1</a:t>
                </a:r>
                <a:endParaRPr lang="ja-JP" altLang="en-US" dirty="0"/>
              </a:p>
            </p:txBody>
          </p:sp>
          <p:sp>
            <p:nvSpPr>
              <p:cNvPr id="66" name="正方形/長方形 65"/>
              <p:cNvSpPr/>
              <p:nvPr/>
            </p:nvSpPr>
            <p:spPr>
              <a:xfrm>
                <a:off x="2942655" y="4992692"/>
                <a:ext cx="323850" cy="342971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dirty="0"/>
                  <a:t>1</a:t>
                </a:r>
                <a:endParaRPr lang="ja-JP" altLang="en-US" dirty="0"/>
              </a:p>
            </p:txBody>
          </p:sp>
          <p:sp>
            <p:nvSpPr>
              <p:cNvPr id="67" name="正方形/長方形 66"/>
              <p:cNvSpPr/>
              <p:nvPr/>
            </p:nvSpPr>
            <p:spPr>
              <a:xfrm>
                <a:off x="2618805" y="4992692"/>
                <a:ext cx="323850" cy="342971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dirty="0"/>
                  <a:t>2</a:t>
                </a:r>
                <a:endParaRPr lang="ja-JP" altLang="en-US" dirty="0"/>
              </a:p>
            </p:txBody>
          </p:sp>
          <p:sp>
            <p:nvSpPr>
              <p:cNvPr id="68" name="正方形/長方形 67"/>
              <p:cNvSpPr/>
              <p:nvPr/>
            </p:nvSpPr>
            <p:spPr>
              <a:xfrm>
                <a:off x="2294955" y="4992692"/>
                <a:ext cx="323850" cy="344559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dirty="0"/>
                  <a:t>2</a:t>
                </a:r>
                <a:endParaRPr lang="ja-JP" altLang="en-US" dirty="0"/>
              </a:p>
            </p:txBody>
          </p:sp>
          <p:sp>
            <p:nvSpPr>
              <p:cNvPr id="69" name="正方形/長方形 68"/>
              <p:cNvSpPr/>
              <p:nvPr/>
            </p:nvSpPr>
            <p:spPr>
              <a:xfrm>
                <a:off x="1972692" y="4994280"/>
                <a:ext cx="322263" cy="342971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dirty="0"/>
                  <a:t>3</a:t>
                </a:r>
                <a:endParaRPr lang="ja-JP" altLang="en-US" dirty="0"/>
              </a:p>
            </p:txBody>
          </p:sp>
          <p:sp>
            <p:nvSpPr>
              <p:cNvPr id="70" name="正方形/長方形 69"/>
              <p:cNvSpPr/>
              <p:nvPr/>
            </p:nvSpPr>
            <p:spPr>
              <a:xfrm>
                <a:off x="1648841" y="4994280"/>
                <a:ext cx="323850" cy="344558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dirty="0"/>
                  <a:t>4</a:t>
                </a:r>
                <a:endParaRPr lang="ja-JP" altLang="en-US" dirty="0"/>
              </a:p>
            </p:txBody>
          </p:sp>
          <p:sp>
            <p:nvSpPr>
              <p:cNvPr id="71" name="正方形/長方形 70"/>
              <p:cNvSpPr/>
              <p:nvPr/>
            </p:nvSpPr>
            <p:spPr>
              <a:xfrm>
                <a:off x="1324991" y="4992692"/>
                <a:ext cx="323850" cy="342971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dirty="0"/>
                  <a:t>4</a:t>
                </a:r>
                <a:endParaRPr lang="ja-JP" altLang="en-US" dirty="0"/>
              </a:p>
            </p:txBody>
          </p:sp>
          <p:sp>
            <p:nvSpPr>
              <p:cNvPr id="37958" name="テキスト ボックス 71"/>
              <p:cNvSpPr txBox="1">
                <a:spLocks noChangeArrowheads="1"/>
              </p:cNvSpPr>
              <p:nvPr/>
            </p:nvSpPr>
            <p:spPr bwMode="auto">
              <a:xfrm>
                <a:off x="1331639" y="4672431"/>
                <a:ext cx="1772639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ja-JP" sz="1600" dirty="0"/>
                  <a:t>Address FIFO</a:t>
                </a:r>
                <a:endParaRPr lang="ja-JP" altLang="en-US" sz="1600" dirty="0"/>
              </a:p>
            </p:txBody>
          </p:sp>
          <p:sp>
            <p:nvSpPr>
              <p:cNvPr id="37959" name="テキスト ボックス 72"/>
              <p:cNvSpPr txBox="1">
                <a:spLocks noChangeArrowheads="1"/>
              </p:cNvSpPr>
              <p:nvPr/>
            </p:nvSpPr>
            <p:spPr bwMode="auto">
              <a:xfrm>
                <a:off x="1327038" y="5392511"/>
                <a:ext cx="2261730" cy="3386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ja-JP" sz="1600" dirty="0" smtClean="0"/>
                  <a:t>Quantity  data FIFO</a:t>
                </a:r>
                <a:endParaRPr lang="ja-JP" altLang="en-US" sz="1600" dirty="0"/>
              </a:p>
            </p:txBody>
          </p:sp>
        </p:grpSp>
        <p:grpSp>
          <p:nvGrpSpPr>
            <p:cNvPr id="37895" name="グループ化 8"/>
            <p:cNvGrpSpPr>
              <a:grpSpLocks/>
            </p:cNvGrpSpPr>
            <p:nvPr/>
          </p:nvGrpSpPr>
          <p:grpSpPr bwMode="auto">
            <a:xfrm>
              <a:off x="2833119" y="1907539"/>
              <a:ext cx="2963017" cy="1898375"/>
              <a:chOff x="2833119" y="1907539"/>
              <a:chExt cx="2963017" cy="1898375"/>
            </a:xfrm>
          </p:grpSpPr>
          <p:sp>
            <p:nvSpPr>
              <p:cNvPr id="35" name="正方形/長方形 34"/>
              <p:cNvSpPr/>
              <p:nvPr/>
            </p:nvSpPr>
            <p:spPr>
              <a:xfrm>
                <a:off x="2832673" y="1908100"/>
                <a:ext cx="2963865" cy="1897453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37922" name="テキスト ボックス 35"/>
              <p:cNvSpPr txBox="1">
                <a:spLocks noChangeArrowheads="1"/>
              </p:cNvSpPr>
              <p:nvPr/>
            </p:nvSpPr>
            <p:spPr bwMode="auto">
              <a:xfrm>
                <a:off x="2843808" y="1907540"/>
                <a:ext cx="2121093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ja-JP"/>
                  <a:t>OoO mechanism</a:t>
                </a:r>
                <a:r>
                  <a:rPr lang="ja-JP" altLang="en-US"/>
                  <a:t>  </a:t>
                </a:r>
              </a:p>
            </p:txBody>
          </p:sp>
          <p:grpSp>
            <p:nvGrpSpPr>
              <p:cNvPr id="37923" name="グループ化 36"/>
              <p:cNvGrpSpPr>
                <a:grpSpLocks/>
              </p:cNvGrpSpPr>
              <p:nvPr/>
            </p:nvGrpSpPr>
            <p:grpSpPr bwMode="auto">
              <a:xfrm>
                <a:off x="2998401" y="2236977"/>
                <a:ext cx="1286600" cy="1418207"/>
                <a:chOff x="3069376" y="1703364"/>
                <a:chExt cx="944844" cy="1418207"/>
              </a:xfrm>
            </p:grpSpPr>
            <p:sp>
              <p:nvSpPr>
                <p:cNvPr id="49" name="角丸四角形 48"/>
                <p:cNvSpPr/>
                <p:nvPr/>
              </p:nvSpPr>
              <p:spPr>
                <a:xfrm>
                  <a:off x="3068915" y="1703167"/>
                  <a:ext cx="936152" cy="203242"/>
                </a:xfrm>
                <a:prstGeom prst="roundRect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ja-JP" altLang="en-US"/>
                </a:p>
              </p:txBody>
            </p:sp>
            <p:sp>
              <p:nvSpPr>
                <p:cNvPr id="50" name="角丸四角形 49"/>
                <p:cNvSpPr/>
                <p:nvPr/>
              </p:nvSpPr>
              <p:spPr>
                <a:xfrm>
                  <a:off x="3068915" y="1906409"/>
                  <a:ext cx="936152" cy="201655"/>
                </a:xfrm>
                <a:prstGeom prst="roundRect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ja-JP" altLang="en-US"/>
                </a:p>
              </p:txBody>
            </p:sp>
            <p:sp>
              <p:nvSpPr>
                <p:cNvPr id="51" name="角丸四角形 50"/>
                <p:cNvSpPr/>
                <p:nvPr/>
              </p:nvSpPr>
              <p:spPr>
                <a:xfrm>
                  <a:off x="3071246" y="2108063"/>
                  <a:ext cx="936152" cy="203242"/>
                </a:xfrm>
                <a:prstGeom prst="roundRect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ja-JP" altLang="en-US"/>
                </a:p>
              </p:txBody>
            </p:sp>
            <p:sp>
              <p:nvSpPr>
                <p:cNvPr id="52" name="角丸四角形 51"/>
                <p:cNvSpPr/>
                <p:nvPr/>
              </p:nvSpPr>
              <p:spPr>
                <a:xfrm>
                  <a:off x="3072413" y="2311305"/>
                  <a:ext cx="936151" cy="201654"/>
                </a:xfrm>
                <a:prstGeom prst="roundRect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ja-JP" altLang="en-US"/>
                </a:p>
              </p:txBody>
            </p:sp>
            <p:sp>
              <p:nvSpPr>
                <p:cNvPr id="53" name="角丸四角形 52"/>
                <p:cNvSpPr/>
                <p:nvPr/>
              </p:nvSpPr>
              <p:spPr>
                <a:xfrm>
                  <a:off x="3074744" y="2512959"/>
                  <a:ext cx="936151" cy="203242"/>
                </a:xfrm>
                <a:prstGeom prst="roundRect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ja-JP" altLang="en-US"/>
                </a:p>
              </p:txBody>
            </p:sp>
            <p:sp>
              <p:nvSpPr>
                <p:cNvPr id="54" name="角丸四角形 53"/>
                <p:cNvSpPr/>
                <p:nvPr/>
              </p:nvSpPr>
              <p:spPr>
                <a:xfrm>
                  <a:off x="3075910" y="2716201"/>
                  <a:ext cx="936152" cy="201655"/>
                </a:xfrm>
                <a:prstGeom prst="roundRect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ja-JP" altLang="en-US"/>
                </a:p>
              </p:txBody>
            </p:sp>
            <p:sp>
              <p:nvSpPr>
                <p:cNvPr id="55" name="角丸四角形 54"/>
                <p:cNvSpPr/>
                <p:nvPr/>
              </p:nvSpPr>
              <p:spPr>
                <a:xfrm>
                  <a:off x="3078241" y="2917855"/>
                  <a:ext cx="936152" cy="203242"/>
                </a:xfrm>
                <a:prstGeom prst="roundRect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ja-JP" altLang="en-US"/>
                </a:p>
              </p:txBody>
            </p:sp>
          </p:grpSp>
          <p:sp>
            <p:nvSpPr>
              <p:cNvPr id="37924" name="テキスト ボックス 37"/>
              <p:cNvSpPr txBox="1">
                <a:spLocks noChangeArrowheads="1"/>
              </p:cNvSpPr>
              <p:nvPr/>
            </p:nvSpPr>
            <p:spPr bwMode="auto">
              <a:xfrm>
                <a:off x="3016029" y="2688043"/>
                <a:ext cx="1287532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ja-JP" b="1"/>
                  <a:t>Execution</a:t>
                </a:r>
              </a:p>
              <a:p>
                <a:pPr algn="ctr"/>
                <a:r>
                  <a:rPr kumimoji="0" lang="en-US" altLang="ja-JP" b="1"/>
                  <a:t>Monitor</a:t>
                </a:r>
              </a:p>
            </p:txBody>
          </p:sp>
          <p:grpSp>
            <p:nvGrpSpPr>
              <p:cNvPr id="37925" name="グループ化 38"/>
              <p:cNvGrpSpPr>
                <a:grpSpLocks/>
              </p:cNvGrpSpPr>
              <p:nvPr/>
            </p:nvGrpSpPr>
            <p:grpSpPr bwMode="auto">
              <a:xfrm>
                <a:off x="4456867" y="2224636"/>
                <a:ext cx="1208489" cy="1418207"/>
                <a:chOff x="4941584" y="1700808"/>
                <a:chExt cx="1286600" cy="1418207"/>
              </a:xfrm>
            </p:grpSpPr>
            <p:grpSp>
              <p:nvGrpSpPr>
                <p:cNvPr id="37926" name="グループ化 39"/>
                <p:cNvGrpSpPr>
                  <a:grpSpLocks/>
                </p:cNvGrpSpPr>
                <p:nvPr/>
              </p:nvGrpSpPr>
              <p:grpSpPr bwMode="auto">
                <a:xfrm>
                  <a:off x="4941584" y="1700808"/>
                  <a:ext cx="1286600" cy="1418207"/>
                  <a:chOff x="3069376" y="1703364"/>
                  <a:chExt cx="944844" cy="1418207"/>
                </a:xfrm>
              </p:grpSpPr>
              <p:sp>
                <p:nvSpPr>
                  <p:cNvPr id="42" name="角丸四角形 41"/>
                  <p:cNvSpPr/>
                  <p:nvPr/>
                </p:nvSpPr>
                <p:spPr>
                  <a:xfrm>
                    <a:off x="3069235" y="1704393"/>
                    <a:ext cx="937083" cy="201654"/>
                  </a:xfrm>
                  <a:prstGeom prst="roundRect">
                    <a:avLst/>
                  </a:prstGeom>
                </p:spPr>
                <p:style>
                  <a:lnRef idx="1">
                    <a:schemeClr val="accent5"/>
                  </a:lnRef>
                  <a:fillRef idx="2">
                    <a:schemeClr val="accent5"/>
                  </a:fillRef>
                  <a:effectRef idx="1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ja-JP" altLang="en-US"/>
                  </a:p>
                </p:txBody>
              </p:sp>
              <p:sp>
                <p:nvSpPr>
                  <p:cNvPr id="43" name="角丸四角形 42"/>
                  <p:cNvSpPr/>
                  <p:nvPr/>
                </p:nvSpPr>
                <p:spPr>
                  <a:xfrm>
                    <a:off x="3069235" y="1906047"/>
                    <a:ext cx="937083" cy="203242"/>
                  </a:xfrm>
                  <a:prstGeom prst="roundRect">
                    <a:avLst/>
                  </a:prstGeom>
                </p:spPr>
                <p:style>
                  <a:lnRef idx="1">
                    <a:schemeClr val="accent5"/>
                  </a:lnRef>
                  <a:fillRef idx="2">
                    <a:schemeClr val="accent5"/>
                  </a:fillRef>
                  <a:effectRef idx="1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ja-JP" altLang="en-US"/>
                  </a:p>
                </p:txBody>
              </p:sp>
              <p:sp>
                <p:nvSpPr>
                  <p:cNvPr id="44" name="角丸四角形 43"/>
                  <p:cNvSpPr/>
                  <p:nvPr/>
                </p:nvSpPr>
                <p:spPr>
                  <a:xfrm>
                    <a:off x="3070476" y="2109289"/>
                    <a:ext cx="937084" cy="201655"/>
                  </a:xfrm>
                  <a:prstGeom prst="roundRect">
                    <a:avLst/>
                  </a:prstGeom>
                </p:spPr>
                <p:style>
                  <a:lnRef idx="1">
                    <a:schemeClr val="accent5"/>
                  </a:lnRef>
                  <a:fillRef idx="2">
                    <a:schemeClr val="accent5"/>
                  </a:fillRef>
                  <a:effectRef idx="1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ja-JP" altLang="en-US"/>
                  </a:p>
                </p:txBody>
              </p:sp>
              <p:sp>
                <p:nvSpPr>
                  <p:cNvPr id="45" name="角丸四角形 44"/>
                  <p:cNvSpPr/>
                  <p:nvPr/>
                </p:nvSpPr>
                <p:spPr>
                  <a:xfrm>
                    <a:off x="3072958" y="2310943"/>
                    <a:ext cx="937084" cy="203242"/>
                  </a:xfrm>
                  <a:prstGeom prst="roundRect">
                    <a:avLst/>
                  </a:prstGeom>
                </p:spPr>
                <p:style>
                  <a:lnRef idx="1">
                    <a:schemeClr val="accent5"/>
                  </a:lnRef>
                  <a:fillRef idx="2">
                    <a:schemeClr val="accent5"/>
                  </a:fillRef>
                  <a:effectRef idx="1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ja-JP" altLang="en-US"/>
                  </a:p>
                </p:txBody>
              </p:sp>
              <p:sp>
                <p:nvSpPr>
                  <p:cNvPr id="46" name="角丸四角形 45"/>
                  <p:cNvSpPr/>
                  <p:nvPr/>
                </p:nvSpPr>
                <p:spPr>
                  <a:xfrm>
                    <a:off x="3074200" y="2514185"/>
                    <a:ext cx="937083" cy="201654"/>
                  </a:xfrm>
                  <a:prstGeom prst="roundRect">
                    <a:avLst/>
                  </a:prstGeom>
                </p:spPr>
                <p:style>
                  <a:lnRef idx="1">
                    <a:schemeClr val="accent5"/>
                  </a:lnRef>
                  <a:fillRef idx="2">
                    <a:schemeClr val="accent5"/>
                  </a:fillRef>
                  <a:effectRef idx="1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ja-JP" altLang="en-US"/>
                  </a:p>
                </p:txBody>
              </p:sp>
              <p:sp>
                <p:nvSpPr>
                  <p:cNvPr id="47" name="角丸四角形 46"/>
                  <p:cNvSpPr/>
                  <p:nvPr/>
                </p:nvSpPr>
                <p:spPr>
                  <a:xfrm>
                    <a:off x="3076682" y="2715838"/>
                    <a:ext cx="937083" cy="203242"/>
                  </a:xfrm>
                  <a:prstGeom prst="roundRect">
                    <a:avLst/>
                  </a:prstGeom>
                </p:spPr>
                <p:style>
                  <a:lnRef idx="1">
                    <a:schemeClr val="accent5"/>
                  </a:lnRef>
                  <a:fillRef idx="2">
                    <a:schemeClr val="accent5"/>
                  </a:fillRef>
                  <a:effectRef idx="1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ja-JP" altLang="en-US"/>
                  </a:p>
                </p:txBody>
              </p:sp>
              <p:sp>
                <p:nvSpPr>
                  <p:cNvPr id="48" name="角丸四角形 47"/>
                  <p:cNvSpPr/>
                  <p:nvPr/>
                </p:nvSpPr>
                <p:spPr>
                  <a:xfrm>
                    <a:off x="3077923" y="2919080"/>
                    <a:ext cx="937084" cy="201655"/>
                  </a:xfrm>
                  <a:prstGeom prst="roundRect">
                    <a:avLst/>
                  </a:prstGeom>
                </p:spPr>
                <p:style>
                  <a:lnRef idx="1">
                    <a:schemeClr val="accent5"/>
                  </a:lnRef>
                  <a:fillRef idx="2">
                    <a:schemeClr val="accent5"/>
                  </a:fillRef>
                  <a:effectRef idx="1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ja-JP" altLang="en-US"/>
                  </a:p>
                </p:txBody>
              </p:sp>
            </p:grpSp>
            <p:sp>
              <p:nvSpPr>
                <p:cNvPr id="37927" name="テキスト ボックス 40"/>
                <p:cNvSpPr txBox="1">
                  <a:spLocks noChangeArrowheads="1"/>
                </p:cNvSpPr>
                <p:nvPr/>
              </p:nvSpPr>
              <p:spPr bwMode="auto">
                <a:xfrm>
                  <a:off x="5062537" y="2154566"/>
                  <a:ext cx="1074893" cy="6463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kumimoji="0" lang="en-US" altLang="ja-JP" b="1"/>
                    <a:t>Waiting</a:t>
                  </a:r>
                </a:p>
                <a:p>
                  <a:pPr algn="ctr"/>
                  <a:r>
                    <a:rPr kumimoji="0" lang="en-US" altLang="ja-JP" b="1"/>
                    <a:t>Buffer</a:t>
                  </a:r>
                </a:p>
              </p:txBody>
            </p:sp>
          </p:grpSp>
        </p:grpSp>
        <p:grpSp>
          <p:nvGrpSpPr>
            <p:cNvPr id="37896" name="グループ化 9"/>
            <p:cNvGrpSpPr>
              <a:grpSpLocks/>
            </p:cNvGrpSpPr>
            <p:nvPr/>
          </p:nvGrpSpPr>
          <p:grpSpPr bwMode="auto">
            <a:xfrm>
              <a:off x="7163227" y="2382523"/>
              <a:ext cx="1297205" cy="346170"/>
              <a:chOff x="7739291" y="1841926"/>
              <a:chExt cx="1297205" cy="346170"/>
            </a:xfrm>
          </p:grpSpPr>
          <p:sp>
            <p:nvSpPr>
              <p:cNvPr id="31" name="正方形/長方形 30"/>
              <p:cNvSpPr/>
              <p:nvPr/>
            </p:nvSpPr>
            <p:spPr>
              <a:xfrm>
                <a:off x="8712579" y="1845439"/>
                <a:ext cx="323850" cy="34297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dirty="0"/>
                  <a:t>1</a:t>
                </a:r>
                <a:endParaRPr lang="ja-JP" altLang="en-US" dirty="0"/>
              </a:p>
            </p:txBody>
          </p:sp>
          <p:sp>
            <p:nvSpPr>
              <p:cNvPr id="32" name="正方形/長方形 31"/>
              <p:cNvSpPr/>
              <p:nvPr/>
            </p:nvSpPr>
            <p:spPr>
              <a:xfrm>
                <a:off x="8388729" y="1843851"/>
                <a:ext cx="323850" cy="34297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altLang="ja-JP" dirty="0"/>
                  <a:t>2</a:t>
                </a:r>
                <a:endParaRPr lang="ja-JP" altLang="en-US" dirty="0"/>
              </a:p>
            </p:txBody>
          </p:sp>
          <p:sp>
            <p:nvSpPr>
              <p:cNvPr id="33" name="正方形/長方形 32"/>
              <p:cNvSpPr/>
              <p:nvPr/>
            </p:nvSpPr>
            <p:spPr>
              <a:xfrm>
                <a:off x="8063290" y="1843851"/>
                <a:ext cx="323850" cy="34297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altLang="ja-JP" dirty="0"/>
                  <a:t>3</a:t>
                </a:r>
                <a:endParaRPr lang="ja-JP" altLang="en-US" dirty="0"/>
              </a:p>
            </p:txBody>
          </p:sp>
          <p:sp>
            <p:nvSpPr>
              <p:cNvPr id="34" name="正方形/長方形 33"/>
              <p:cNvSpPr/>
              <p:nvPr/>
            </p:nvSpPr>
            <p:spPr>
              <a:xfrm>
                <a:off x="7739440" y="1842263"/>
                <a:ext cx="323850" cy="34297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altLang="ja-JP" dirty="0"/>
                  <a:t>4</a:t>
                </a:r>
                <a:endParaRPr lang="ja-JP" altLang="en-US" dirty="0"/>
              </a:p>
            </p:txBody>
          </p:sp>
        </p:grpSp>
        <p:sp>
          <p:nvSpPr>
            <p:cNvPr id="11" name="正方形/長方形 10"/>
            <p:cNvSpPr/>
            <p:nvPr/>
          </p:nvSpPr>
          <p:spPr>
            <a:xfrm>
              <a:off x="6336288" y="2386036"/>
              <a:ext cx="323850" cy="342971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/>
                <a:t>1</a:t>
              </a:r>
              <a:endParaRPr lang="ja-JP" altLang="en-US" dirty="0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6012438" y="2386036"/>
              <a:ext cx="323850" cy="342971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ja-JP" dirty="0"/>
                <a:t>2</a:t>
              </a:r>
              <a:endParaRPr lang="ja-JP" altLang="en-US" dirty="0"/>
            </a:p>
          </p:txBody>
        </p:sp>
        <p:sp>
          <p:nvSpPr>
            <p:cNvPr id="13" name="角丸四角形吹き出し 12"/>
            <p:cNvSpPr/>
            <p:nvPr/>
          </p:nvSpPr>
          <p:spPr>
            <a:xfrm>
              <a:off x="5856863" y="3573730"/>
              <a:ext cx="2609852" cy="355673"/>
            </a:xfrm>
            <a:prstGeom prst="wedgeRoundRectCallout">
              <a:avLst>
                <a:gd name="adj1" fmla="val -62365"/>
                <a:gd name="adj2" fmla="val -94005"/>
                <a:gd name="adj3" fmla="val 16667"/>
              </a:avLst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ja-JP" dirty="0"/>
                <a:t>Holds data temporarily</a:t>
              </a:r>
              <a:endParaRPr lang="en-US" altLang="ja-JP" dirty="0"/>
            </a:p>
          </p:txBody>
        </p:sp>
        <p:sp>
          <p:nvSpPr>
            <p:cNvPr id="37900" name="テキスト ボックス 13"/>
            <p:cNvSpPr txBox="1">
              <a:spLocks noChangeArrowheads="1"/>
            </p:cNvSpPr>
            <p:nvPr/>
          </p:nvSpPr>
          <p:spPr bwMode="auto">
            <a:xfrm>
              <a:off x="721567" y="1687392"/>
              <a:ext cx="158248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/>
                <a:t>Original order</a:t>
              </a:r>
              <a:endParaRPr lang="ja-JP" altLang="en-US"/>
            </a:p>
          </p:txBody>
        </p:sp>
        <p:sp>
          <p:nvSpPr>
            <p:cNvPr id="37901" name="テキスト ボックス 14"/>
            <p:cNvSpPr txBox="1">
              <a:spLocks noChangeArrowheads="1"/>
            </p:cNvSpPr>
            <p:nvPr/>
          </p:nvSpPr>
          <p:spPr bwMode="auto">
            <a:xfrm>
              <a:off x="6819768" y="1584935"/>
              <a:ext cx="1982615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dirty="0"/>
                <a:t>Post-reordered</a:t>
              </a:r>
            </a:p>
            <a:p>
              <a:r>
                <a:rPr lang="en-US" altLang="ja-JP" dirty="0"/>
                <a:t>(ideal)</a:t>
              </a:r>
            </a:p>
          </p:txBody>
        </p:sp>
        <p:cxnSp>
          <p:nvCxnSpPr>
            <p:cNvPr id="16" name="直線コネクタ 15"/>
            <p:cNvCxnSpPr/>
            <p:nvPr/>
          </p:nvCxnSpPr>
          <p:spPr>
            <a:xfrm>
              <a:off x="6660138" y="2557521"/>
              <a:ext cx="503237" cy="0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>
              <a:off x="5723513" y="2528940"/>
              <a:ext cx="215900" cy="0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直線矢印コネクタ 17"/>
            <p:cNvCxnSpPr/>
            <p:nvPr/>
          </p:nvCxnSpPr>
          <p:spPr>
            <a:xfrm>
              <a:off x="8473770" y="2595153"/>
              <a:ext cx="46848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正方形/長方形 19"/>
            <p:cNvSpPr/>
            <p:nvPr/>
          </p:nvSpPr>
          <p:spPr>
            <a:xfrm>
              <a:off x="8142864" y="3098971"/>
              <a:ext cx="323850" cy="344558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/>
                <a:t>a</a:t>
              </a:r>
              <a:endParaRPr lang="ja-JP" altLang="en-US" dirty="0"/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7820601" y="3098971"/>
              <a:ext cx="323850" cy="344558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/>
                <a:t>d</a:t>
              </a:r>
              <a:endParaRPr lang="ja-JP" altLang="en-US" dirty="0"/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7498339" y="3098971"/>
              <a:ext cx="323850" cy="344558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/>
                <a:t>f</a:t>
              </a:r>
              <a:endParaRPr lang="ja-JP" altLang="en-US" dirty="0"/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7177664" y="3098971"/>
              <a:ext cx="322262" cy="344558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/>
                <a:t>g</a:t>
              </a:r>
              <a:endParaRPr lang="ja-JP" altLang="en-US" dirty="0"/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6334700" y="3097382"/>
              <a:ext cx="323850" cy="342971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/>
                <a:t>b</a:t>
              </a:r>
              <a:endParaRPr lang="ja-JP" altLang="en-US" dirty="0"/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6012438" y="3097382"/>
              <a:ext cx="323850" cy="342971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/>
                <a:t>e</a:t>
              </a:r>
              <a:endParaRPr lang="ja-JP" altLang="en-US" dirty="0"/>
            </a:p>
          </p:txBody>
        </p:sp>
        <p:cxnSp>
          <p:nvCxnSpPr>
            <p:cNvPr id="26" name="直線コネクタ 25"/>
            <p:cNvCxnSpPr/>
            <p:nvPr/>
          </p:nvCxnSpPr>
          <p:spPr>
            <a:xfrm>
              <a:off x="6660138" y="3305388"/>
              <a:ext cx="503237" cy="0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>
              <a:off x="5723513" y="3305388"/>
              <a:ext cx="252412" cy="0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直線矢印コネクタ 27"/>
            <p:cNvCxnSpPr>
              <a:stCxn id="64" idx="3"/>
            </p:cNvCxnSpPr>
            <p:nvPr/>
          </p:nvCxnSpPr>
          <p:spPr>
            <a:xfrm>
              <a:off x="2623123" y="2500359"/>
              <a:ext cx="220663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直線矢印コネクタ 28"/>
            <p:cNvCxnSpPr>
              <a:stCxn id="56" idx="3"/>
            </p:cNvCxnSpPr>
            <p:nvPr/>
          </p:nvCxnSpPr>
          <p:spPr>
            <a:xfrm>
              <a:off x="2623123" y="3197416"/>
              <a:ext cx="220663" cy="317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角丸四角形吹き出し 29"/>
            <p:cNvSpPr/>
            <p:nvPr/>
          </p:nvSpPr>
          <p:spPr>
            <a:xfrm>
              <a:off x="197422" y="3553089"/>
              <a:ext cx="2757490" cy="523983"/>
            </a:xfrm>
            <a:prstGeom prst="wedgeRoundRectCallout">
              <a:avLst>
                <a:gd name="adj1" fmla="val 53908"/>
                <a:gd name="adj2" fmla="val -87995"/>
                <a:gd name="adj3" fmla="val 16667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 smtClean="0"/>
                <a:t>Shows which addresses are computed</a:t>
              </a:r>
              <a:endParaRPr lang="ja-JP" altLang="en-US" dirty="0"/>
            </a:p>
          </p:txBody>
        </p:sp>
      </p:grpSp>
      <p:sp>
        <p:nvSpPr>
          <p:cNvPr id="37893" name="テキスト ボックス 73"/>
          <p:cNvSpPr txBox="1">
            <a:spLocks noChangeArrowheads="1"/>
          </p:cNvSpPr>
          <p:nvPr/>
        </p:nvSpPr>
        <p:spPr bwMode="auto">
          <a:xfrm>
            <a:off x="1006475" y="6165850"/>
            <a:ext cx="65547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/>
              <a:t>†</a:t>
            </a:r>
            <a:r>
              <a:rPr lang="ja-JP" altLang="en-US" sz="1600"/>
              <a:t>“ </a:t>
            </a:r>
            <a:r>
              <a:rPr kumimoji="0" lang="en-US" altLang="ja-JP" sz="1600" i="1"/>
              <a:t>An Efficient Algorithm for Exploiting Multiple Arithmetic Units</a:t>
            </a:r>
            <a:r>
              <a:rPr kumimoji="0" lang="ja-JP" altLang="en-US" sz="1600" i="1"/>
              <a:t>”</a:t>
            </a:r>
            <a:r>
              <a:rPr kumimoji="0" lang="en-US" altLang="ja-JP" sz="1600"/>
              <a:t>, </a:t>
            </a:r>
          </a:p>
          <a:p>
            <a:r>
              <a:rPr kumimoji="0" lang="ja-JP" altLang="en-US" sz="1600"/>
              <a:t>　</a:t>
            </a:r>
            <a:r>
              <a:rPr kumimoji="0" lang="en-US" altLang="ja-JP" sz="1600"/>
              <a:t> Robert Tomasulo, IBM Journal of Research and Development(1967)</a:t>
            </a:r>
            <a:endParaRPr lang="ja-JP" altLang="en-US" sz="1600"/>
          </a:p>
        </p:txBody>
      </p:sp>
      <p:cxnSp>
        <p:nvCxnSpPr>
          <p:cNvPr id="74" name="直線矢印コネクタ 73"/>
          <p:cNvCxnSpPr/>
          <p:nvPr/>
        </p:nvCxnSpPr>
        <p:spPr bwMode="auto">
          <a:xfrm>
            <a:off x="8496001" y="2564904"/>
            <a:ext cx="46848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6088" y="38100"/>
            <a:ext cx="8229600" cy="7985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ja-JP" sz="4000" dirty="0" smtClean="0"/>
              <a:t>Architecture</a:t>
            </a:r>
            <a:endParaRPr lang="ja-JP" altLang="en-US" sz="40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E31295-062E-4E1B-9870-9BD26261856D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432" name="テキスト ボックス 431"/>
          <p:cNvSpPr txBox="1"/>
          <p:nvPr/>
        </p:nvSpPr>
        <p:spPr>
          <a:xfrm>
            <a:off x="179785" y="692696"/>
            <a:ext cx="3240087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Assumption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ja-JP" sz="1600" dirty="0"/>
              <a:t>4 </a:t>
            </a:r>
            <a:r>
              <a:rPr lang="en-US" altLang="ja-JP" sz="1600" dirty="0" smtClean="0"/>
              <a:t>stage-pipeline </a:t>
            </a:r>
            <a:r>
              <a:rPr lang="en-US" altLang="ja-JP" sz="1600" dirty="0"/>
              <a:t>arithmetic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ja-JP" sz="1600" dirty="0" smtClean="0"/>
              <a:t>Two-dimensional vector quantity </a:t>
            </a:r>
            <a:endParaRPr lang="ja-JP" altLang="en-US" sz="1600" dirty="0"/>
          </a:p>
        </p:txBody>
      </p:sp>
      <p:grpSp>
        <p:nvGrpSpPr>
          <p:cNvPr id="39940" name="グループ化 448"/>
          <p:cNvGrpSpPr>
            <a:grpSpLocks/>
          </p:cNvGrpSpPr>
          <p:nvPr/>
        </p:nvGrpSpPr>
        <p:grpSpPr bwMode="auto">
          <a:xfrm>
            <a:off x="2339975" y="765175"/>
            <a:ext cx="5327650" cy="5838825"/>
            <a:chOff x="1907704" y="828890"/>
            <a:chExt cx="5328592" cy="5839007"/>
          </a:xfrm>
        </p:grpSpPr>
        <p:grpSp>
          <p:nvGrpSpPr>
            <p:cNvPr id="39948" name="グループ化 432"/>
            <p:cNvGrpSpPr>
              <a:grpSpLocks/>
            </p:cNvGrpSpPr>
            <p:nvPr/>
          </p:nvGrpSpPr>
          <p:grpSpPr bwMode="auto">
            <a:xfrm>
              <a:off x="1907704" y="828890"/>
              <a:ext cx="5328592" cy="5839007"/>
              <a:chOff x="1835696" y="494122"/>
              <a:chExt cx="5328592" cy="6330588"/>
            </a:xfrm>
          </p:grpSpPr>
          <p:sp>
            <p:nvSpPr>
              <p:cNvPr id="426" name="正方形/長方形 425"/>
              <p:cNvSpPr/>
              <p:nvPr/>
            </p:nvSpPr>
            <p:spPr>
              <a:xfrm>
                <a:off x="1835696" y="2060418"/>
                <a:ext cx="5328592" cy="403278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39951" name="テキスト ボックス 6"/>
              <p:cNvSpPr txBox="1">
                <a:spLocks noChangeArrowheads="1"/>
              </p:cNvSpPr>
              <p:nvPr/>
            </p:nvSpPr>
            <p:spPr bwMode="auto">
              <a:xfrm>
                <a:off x="4479280" y="2060848"/>
                <a:ext cx="1492716" cy="7007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altLang="ja-JP"/>
                  <a:t>Out-of-Order</a:t>
                </a:r>
              </a:p>
              <a:p>
                <a:pPr algn="r"/>
                <a:r>
                  <a:rPr lang="en-US" altLang="ja-JP"/>
                  <a:t>mechanism</a:t>
                </a:r>
                <a:endParaRPr lang="ja-JP" altLang="en-US"/>
              </a:p>
            </p:txBody>
          </p:sp>
          <p:sp>
            <p:nvSpPr>
              <p:cNvPr id="14" name="正方形/長方形 13"/>
              <p:cNvSpPr/>
              <p:nvPr/>
            </p:nvSpPr>
            <p:spPr>
              <a:xfrm>
                <a:off x="5940110" y="4697302"/>
                <a:ext cx="792302" cy="261623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solidFill>
                    <a:schemeClr val="bg2">
                      <a:lumMod val="90000"/>
                    </a:schemeClr>
                  </a:solidFill>
                </a:endParaRPr>
              </a:p>
            </p:txBody>
          </p:sp>
          <p:sp>
            <p:nvSpPr>
              <p:cNvPr id="15" name="正方形/長方形 14"/>
              <p:cNvSpPr/>
              <p:nvPr/>
            </p:nvSpPr>
            <p:spPr>
              <a:xfrm>
                <a:off x="5940110" y="4957204"/>
                <a:ext cx="792302" cy="28572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solidFill>
                    <a:schemeClr val="bg2">
                      <a:lumMod val="90000"/>
                    </a:schemeClr>
                  </a:solidFill>
                </a:endParaRPr>
              </a:p>
            </p:txBody>
          </p:sp>
          <p:sp>
            <p:nvSpPr>
              <p:cNvPr id="25" name="正方形/長方形 24"/>
              <p:cNvSpPr/>
              <p:nvPr/>
            </p:nvSpPr>
            <p:spPr>
              <a:xfrm>
                <a:off x="2204061" y="4883192"/>
                <a:ext cx="927264" cy="359732"/>
              </a:xfrm>
              <a:prstGeom prst="rect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solidFill>
                    <a:schemeClr val="bg2">
                      <a:lumMod val="90000"/>
                    </a:schemeClr>
                  </a:solidFill>
                </a:endParaRPr>
              </a:p>
            </p:txBody>
          </p:sp>
          <p:sp>
            <p:nvSpPr>
              <p:cNvPr id="26" name="正方形/長方形 25"/>
              <p:cNvSpPr/>
              <p:nvPr/>
            </p:nvSpPr>
            <p:spPr>
              <a:xfrm>
                <a:off x="2196123" y="3155103"/>
                <a:ext cx="935202" cy="358010"/>
              </a:xfrm>
              <a:prstGeom prst="rect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solidFill>
                    <a:schemeClr val="bg2">
                      <a:lumMod val="90000"/>
                    </a:schemeClr>
                  </a:solidFill>
                </a:endParaRPr>
              </a:p>
            </p:txBody>
          </p:sp>
          <p:sp>
            <p:nvSpPr>
              <p:cNvPr id="27" name="正方形/長方形 26"/>
              <p:cNvSpPr/>
              <p:nvPr/>
            </p:nvSpPr>
            <p:spPr>
              <a:xfrm>
                <a:off x="2204061" y="4020869"/>
                <a:ext cx="927264" cy="358010"/>
              </a:xfrm>
              <a:prstGeom prst="rect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solidFill>
                    <a:schemeClr val="bg2">
                      <a:lumMod val="90000"/>
                    </a:schemeClr>
                  </a:solidFill>
                </a:endParaRPr>
              </a:p>
            </p:txBody>
          </p:sp>
          <p:sp>
            <p:nvSpPr>
              <p:cNvPr id="28" name="正方形/長方形 27"/>
              <p:cNvSpPr/>
              <p:nvPr/>
            </p:nvSpPr>
            <p:spPr>
              <a:xfrm>
                <a:off x="2196123" y="2146478"/>
                <a:ext cx="935202" cy="359732"/>
              </a:xfrm>
              <a:prstGeom prst="rect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solidFill>
                    <a:schemeClr val="bg2">
                      <a:lumMod val="90000"/>
                    </a:schemeClr>
                  </a:solidFill>
                </a:endParaRPr>
              </a:p>
            </p:txBody>
          </p:sp>
          <p:sp>
            <p:nvSpPr>
              <p:cNvPr id="16" name="角丸四角形 15"/>
              <p:cNvSpPr/>
              <p:nvPr/>
            </p:nvSpPr>
            <p:spPr>
              <a:xfrm>
                <a:off x="3774377" y="6244665"/>
                <a:ext cx="1522681" cy="580045"/>
              </a:xfrm>
              <a:prstGeom prst="round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b="1" dirty="0"/>
                  <a:t>Arithmetic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b="1" dirty="0"/>
                  <a:t>Unit</a:t>
                </a:r>
                <a:endParaRPr lang="ja-JP" altLang="en-US" b="1" dirty="0"/>
              </a:p>
            </p:txBody>
          </p:sp>
          <p:sp>
            <p:nvSpPr>
              <p:cNvPr id="17" name="正方形/長方形 16"/>
              <p:cNvSpPr/>
              <p:nvPr/>
            </p:nvSpPr>
            <p:spPr>
              <a:xfrm>
                <a:off x="3923628" y="1640444"/>
                <a:ext cx="1079691" cy="146303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55" name="正方形/長方形 54"/>
              <p:cNvSpPr/>
              <p:nvPr/>
            </p:nvSpPr>
            <p:spPr>
              <a:xfrm>
                <a:off x="3923628" y="1495863"/>
                <a:ext cx="1079691" cy="144581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56" name="正方形/長方形 55"/>
              <p:cNvSpPr/>
              <p:nvPr/>
            </p:nvSpPr>
            <p:spPr>
              <a:xfrm>
                <a:off x="3923628" y="1339234"/>
                <a:ext cx="1079691" cy="146302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57" name="正方形/長方形 56"/>
              <p:cNvSpPr/>
              <p:nvPr/>
            </p:nvSpPr>
            <p:spPr>
              <a:xfrm>
                <a:off x="3923628" y="1196373"/>
                <a:ext cx="1081278" cy="146303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18" name="テキスト ボックス 17"/>
              <p:cNvSpPr txBox="1"/>
              <p:nvPr/>
            </p:nvSpPr>
            <p:spPr>
              <a:xfrm>
                <a:off x="3996666" y="494122"/>
                <a:ext cx="1079691" cy="76765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sz="2000" b="1" dirty="0"/>
                  <a:t>Input</a:t>
                </a: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sz="2000" b="1" dirty="0"/>
                  <a:t>queue</a:t>
                </a:r>
                <a:endParaRPr lang="ja-JP" altLang="en-US" sz="2000" b="1" dirty="0"/>
              </a:p>
            </p:txBody>
          </p:sp>
          <p:sp>
            <p:nvSpPr>
              <p:cNvPr id="19" name="円/楕円 18"/>
              <p:cNvSpPr/>
              <p:nvPr/>
            </p:nvSpPr>
            <p:spPr>
              <a:xfrm>
                <a:off x="3557389" y="2146812"/>
                <a:ext cx="648072" cy="360040"/>
              </a:xfrm>
              <a:prstGeom prst="ellipse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dirty="0"/>
                  <a:t>≠</a:t>
                </a:r>
                <a:r>
                  <a:rPr lang="en-US" altLang="ja-JP" dirty="0"/>
                  <a:t>?</a:t>
                </a:r>
                <a:endParaRPr lang="ja-JP" altLang="en-US" dirty="0"/>
              </a:p>
            </p:txBody>
          </p:sp>
          <p:cxnSp>
            <p:nvCxnSpPr>
              <p:cNvPr id="61" name="直線コネクタ 60"/>
              <p:cNvCxnSpPr>
                <a:stCxn id="28" idx="3"/>
                <a:endCxn id="0" idx="2"/>
              </p:cNvCxnSpPr>
              <p:nvPr/>
            </p:nvCxnSpPr>
            <p:spPr>
              <a:xfrm>
                <a:off x="3131325" y="2327205"/>
                <a:ext cx="425525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2" name="円/楕円 61"/>
              <p:cNvSpPr/>
              <p:nvPr/>
            </p:nvSpPr>
            <p:spPr>
              <a:xfrm>
                <a:off x="3557389" y="3159484"/>
                <a:ext cx="648072" cy="358900"/>
              </a:xfrm>
              <a:prstGeom prst="ellipse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dirty="0"/>
                  <a:t>≠</a:t>
                </a:r>
                <a:r>
                  <a:rPr lang="en-US" altLang="ja-JP" dirty="0"/>
                  <a:t>?</a:t>
                </a:r>
                <a:endParaRPr lang="ja-JP" altLang="en-US" dirty="0"/>
              </a:p>
            </p:txBody>
          </p:sp>
          <p:cxnSp>
            <p:nvCxnSpPr>
              <p:cNvPr id="64" name="直線コネクタ 63"/>
              <p:cNvCxnSpPr>
                <a:stCxn id="26" idx="3"/>
                <a:endCxn id="0" idx="2"/>
              </p:cNvCxnSpPr>
              <p:nvPr/>
            </p:nvCxnSpPr>
            <p:spPr>
              <a:xfrm>
                <a:off x="3131325" y="3334108"/>
                <a:ext cx="425525" cy="5164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81" name="円/楕円 80"/>
              <p:cNvSpPr/>
              <p:nvPr/>
            </p:nvSpPr>
            <p:spPr>
              <a:xfrm>
                <a:off x="3563889" y="4909235"/>
                <a:ext cx="648072" cy="307801"/>
              </a:xfrm>
              <a:prstGeom prst="ellipse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dirty="0"/>
                  <a:t>≠</a:t>
                </a:r>
                <a:r>
                  <a:rPr lang="en-US" altLang="ja-JP" dirty="0"/>
                  <a:t>?</a:t>
                </a:r>
                <a:endParaRPr lang="ja-JP" altLang="en-US" dirty="0"/>
              </a:p>
            </p:txBody>
          </p:sp>
          <p:cxnSp>
            <p:nvCxnSpPr>
              <p:cNvPr id="82" name="直線コネクタ 81"/>
              <p:cNvCxnSpPr>
                <a:stCxn id="25" idx="3"/>
                <a:endCxn id="0" idx="2"/>
              </p:cNvCxnSpPr>
              <p:nvPr/>
            </p:nvCxnSpPr>
            <p:spPr>
              <a:xfrm>
                <a:off x="3131325" y="5063919"/>
                <a:ext cx="431876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7" name="カギ線コネクタ 86"/>
              <p:cNvCxnSpPr>
                <a:stCxn id="17" idx="2"/>
                <a:endCxn id="19" idx="6"/>
              </p:cNvCxnSpPr>
              <p:nvPr/>
            </p:nvCxnSpPr>
            <p:spPr>
              <a:xfrm rot="5400000">
                <a:off x="4064634" y="1928365"/>
                <a:ext cx="540458" cy="257220"/>
              </a:xfrm>
              <a:prstGeom prst="bentConnector2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4" name="カギ線コネクタ 103"/>
              <p:cNvCxnSpPr>
                <a:stCxn id="17" idx="2"/>
                <a:endCxn id="62" idx="6"/>
              </p:cNvCxnSpPr>
              <p:nvPr/>
            </p:nvCxnSpPr>
            <p:spPr>
              <a:xfrm rot="5400000">
                <a:off x="3558600" y="2434399"/>
                <a:ext cx="1552526" cy="257220"/>
              </a:xfrm>
              <a:prstGeom prst="bentConnector2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9" name="カギ線コネクタ 138"/>
              <p:cNvCxnSpPr>
                <a:stCxn id="17" idx="2"/>
                <a:endCxn id="81" idx="6"/>
              </p:cNvCxnSpPr>
              <p:nvPr/>
            </p:nvCxnSpPr>
            <p:spPr>
              <a:xfrm rot="5400000">
                <a:off x="2699453" y="3299898"/>
                <a:ext cx="3277172" cy="250869"/>
              </a:xfrm>
              <a:prstGeom prst="bentConnector2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47" name="円/楕円 146"/>
              <p:cNvSpPr/>
              <p:nvPr/>
            </p:nvSpPr>
            <p:spPr>
              <a:xfrm>
                <a:off x="4913038" y="3844130"/>
                <a:ext cx="674015" cy="283472"/>
              </a:xfrm>
              <a:prstGeom prst="ellipse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dirty="0"/>
                  <a:t>≠</a:t>
                </a:r>
                <a:r>
                  <a:rPr lang="en-US" altLang="ja-JP" dirty="0"/>
                  <a:t>?</a:t>
                </a:r>
                <a:endParaRPr lang="ja-JP" altLang="en-US" dirty="0"/>
              </a:p>
            </p:txBody>
          </p:sp>
          <p:sp>
            <p:nvSpPr>
              <p:cNvPr id="178" name="円/楕円 177"/>
              <p:cNvSpPr/>
              <p:nvPr/>
            </p:nvSpPr>
            <p:spPr>
              <a:xfrm>
                <a:off x="4900614" y="4259601"/>
                <a:ext cx="674015" cy="283472"/>
              </a:xfrm>
              <a:prstGeom prst="ellipse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dirty="0"/>
                  <a:t>≠</a:t>
                </a:r>
                <a:r>
                  <a:rPr lang="en-US" altLang="ja-JP" dirty="0"/>
                  <a:t>?</a:t>
                </a:r>
                <a:endParaRPr lang="ja-JP" altLang="en-US" dirty="0"/>
              </a:p>
            </p:txBody>
          </p:sp>
          <p:sp>
            <p:nvSpPr>
              <p:cNvPr id="199" name="正方形/長方形 198"/>
              <p:cNvSpPr/>
              <p:nvPr/>
            </p:nvSpPr>
            <p:spPr>
              <a:xfrm>
                <a:off x="5948048" y="3070765"/>
                <a:ext cx="784364" cy="28572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solidFill>
                    <a:schemeClr val="bg2">
                      <a:lumMod val="90000"/>
                    </a:schemeClr>
                  </a:solidFill>
                </a:endParaRPr>
              </a:p>
            </p:txBody>
          </p:sp>
          <p:sp>
            <p:nvSpPr>
              <p:cNvPr id="200" name="正方形/長方形 199"/>
              <p:cNvSpPr/>
              <p:nvPr/>
            </p:nvSpPr>
            <p:spPr>
              <a:xfrm>
                <a:off x="5948048" y="3304849"/>
                <a:ext cx="784364" cy="28572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solidFill>
                    <a:schemeClr val="bg2">
                      <a:lumMod val="90000"/>
                    </a:schemeClr>
                  </a:solidFill>
                </a:endParaRPr>
              </a:p>
            </p:txBody>
          </p:sp>
          <p:sp>
            <p:nvSpPr>
              <p:cNvPr id="207" name="円/楕円 206"/>
              <p:cNvSpPr/>
              <p:nvPr/>
            </p:nvSpPr>
            <p:spPr>
              <a:xfrm>
                <a:off x="4913039" y="4959684"/>
                <a:ext cx="674015" cy="283472"/>
              </a:xfrm>
              <a:prstGeom prst="ellipse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dirty="0"/>
                  <a:t>≠</a:t>
                </a:r>
                <a:r>
                  <a:rPr lang="en-US" altLang="ja-JP" dirty="0"/>
                  <a:t>?</a:t>
                </a:r>
                <a:endParaRPr lang="ja-JP" altLang="en-US" dirty="0"/>
              </a:p>
            </p:txBody>
          </p:sp>
          <p:cxnSp>
            <p:nvCxnSpPr>
              <p:cNvPr id="217" name="直線コネクタ 216"/>
              <p:cNvCxnSpPr>
                <a:stCxn id="15" idx="1"/>
                <a:endCxn id="0" idx="6"/>
              </p:cNvCxnSpPr>
              <p:nvPr/>
            </p:nvCxnSpPr>
            <p:spPr>
              <a:xfrm flipH="1">
                <a:off x="5587622" y="5100064"/>
                <a:ext cx="352487" cy="1722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20" name="カギ線コネクタ 219"/>
              <p:cNvCxnSpPr>
                <a:stCxn id="25" idx="2"/>
                <a:endCxn id="0" idx="2"/>
              </p:cNvCxnSpPr>
              <p:nvPr/>
            </p:nvCxnSpPr>
            <p:spPr>
              <a:xfrm rot="5400000" flipH="1" flipV="1">
                <a:off x="3719685" y="4049794"/>
                <a:ext cx="141139" cy="2245122"/>
              </a:xfrm>
              <a:prstGeom prst="bentConnector4">
                <a:avLst>
                  <a:gd name="adj1" fmla="val -91809"/>
                  <a:gd name="adj2" fmla="val 85396"/>
                </a:avLst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32" name="カギ線コネクタ 231"/>
              <p:cNvCxnSpPr>
                <a:stCxn id="15" idx="1"/>
                <a:endCxn id="178" idx="6"/>
              </p:cNvCxnSpPr>
              <p:nvPr/>
            </p:nvCxnSpPr>
            <p:spPr>
              <a:xfrm rot="10800000">
                <a:off x="5574920" y="4401255"/>
                <a:ext cx="365190" cy="698809"/>
              </a:xfrm>
              <a:prstGeom prst="bentConnector3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34" name="カギ線コネクタ 233"/>
              <p:cNvCxnSpPr>
                <a:stCxn id="15" idx="1"/>
                <a:endCxn id="147" idx="6"/>
              </p:cNvCxnSpPr>
              <p:nvPr/>
            </p:nvCxnSpPr>
            <p:spPr>
              <a:xfrm rot="10800000">
                <a:off x="5587622" y="3986445"/>
                <a:ext cx="352487" cy="1113618"/>
              </a:xfrm>
              <a:prstGeom prst="bentConnector3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36" name="カギ線コネクタ 235"/>
              <p:cNvCxnSpPr>
                <a:stCxn id="0" idx="2"/>
                <a:endCxn id="28" idx="3"/>
              </p:cNvCxnSpPr>
              <p:nvPr/>
            </p:nvCxnSpPr>
            <p:spPr>
              <a:xfrm rot="10800000">
                <a:off x="3131325" y="2327205"/>
                <a:ext cx="1781490" cy="1659241"/>
              </a:xfrm>
              <a:prstGeom prst="bentConnector3">
                <a:avLst>
                  <a:gd name="adj1" fmla="val 80802"/>
                </a:avLst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49" name="カギ線コネクタ 248"/>
              <p:cNvCxnSpPr>
                <a:stCxn id="0" idx="2"/>
                <a:endCxn id="26" idx="3"/>
              </p:cNvCxnSpPr>
              <p:nvPr/>
            </p:nvCxnSpPr>
            <p:spPr>
              <a:xfrm rot="10800000">
                <a:off x="3131325" y="3334108"/>
                <a:ext cx="1768788" cy="1067146"/>
              </a:xfrm>
              <a:prstGeom prst="bentConnector3">
                <a:avLst>
                  <a:gd name="adj1" fmla="val 88176"/>
                </a:avLst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54" name="直線コネクタ 253"/>
              <p:cNvCxnSpPr>
                <a:stCxn id="17" idx="2"/>
              </p:cNvCxnSpPr>
              <p:nvPr/>
            </p:nvCxnSpPr>
            <p:spPr>
              <a:xfrm>
                <a:off x="4463474" y="1786747"/>
                <a:ext cx="0" cy="4019011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6" name="カギ線コネクタ 255"/>
              <p:cNvCxnSpPr>
                <a:stCxn id="15" idx="3"/>
              </p:cNvCxnSpPr>
              <p:nvPr/>
            </p:nvCxnSpPr>
            <p:spPr>
              <a:xfrm flipH="1">
                <a:off x="5697179" y="5100064"/>
                <a:ext cx="1035233" cy="287442"/>
              </a:xfrm>
              <a:prstGeom prst="bentConnector3">
                <a:avLst>
                  <a:gd name="adj1" fmla="val -22084"/>
                </a:avLst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4" name="カギ線コネクタ 263"/>
              <p:cNvCxnSpPr>
                <a:stCxn id="200" idx="3"/>
              </p:cNvCxnSpPr>
              <p:nvPr/>
            </p:nvCxnSpPr>
            <p:spPr>
              <a:xfrm flipH="1">
                <a:off x="5697179" y="3447708"/>
                <a:ext cx="1035233" cy="1943240"/>
              </a:xfrm>
              <a:prstGeom prst="bentConnector4">
                <a:avLst>
                  <a:gd name="adj1" fmla="val -30672"/>
                  <a:gd name="adj2" fmla="val 107278"/>
                </a:avLst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88" name="台形 287"/>
              <p:cNvSpPr/>
              <p:nvPr/>
            </p:nvSpPr>
            <p:spPr>
              <a:xfrm rot="16200000">
                <a:off x="5476331" y="5396744"/>
                <a:ext cx="360040" cy="163443"/>
              </a:xfrm>
              <a:prstGeom prst="trapezoid">
                <a:avLst/>
              </a:prstGeom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cxnSp>
            <p:nvCxnSpPr>
              <p:cNvPr id="306" name="カギ線コネクタ 305"/>
              <p:cNvCxnSpPr>
                <a:stCxn id="0" idx="0"/>
              </p:cNvCxnSpPr>
              <p:nvPr/>
            </p:nvCxnSpPr>
            <p:spPr>
              <a:xfrm rot="10800000" flipV="1">
                <a:off x="4607961" y="5478729"/>
                <a:ext cx="966959" cy="196217"/>
              </a:xfrm>
              <a:prstGeom prst="bentConnector3">
                <a:avLst>
                  <a:gd name="adj1" fmla="val 99668"/>
                </a:avLst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14" name="台形 313"/>
              <p:cNvSpPr/>
              <p:nvPr/>
            </p:nvSpPr>
            <p:spPr>
              <a:xfrm rot="10800000">
                <a:off x="4355977" y="5648460"/>
                <a:ext cx="360040" cy="163443"/>
              </a:xfrm>
              <a:prstGeom prst="trapezoid">
                <a:avLst/>
              </a:prstGeom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cxnSp>
            <p:nvCxnSpPr>
              <p:cNvPr id="316" name="直線コネクタ 315"/>
              <p:cNvCxnSpPr>
                <a:stCxn id="0" idx="0"/>
                <a:endCxn id="16" idx="0"/>
              </p:cNvCxnSpPr>
              <p:nvPr/>
            </p:nvCxnSpPr>
            <p:spPr>
              <a:xfrm>
                <a:off x="4536511" y="5812642"/>
                <a:ext cx="0" cy="432023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19" name="円/楕円 318"/>
              <p:cNvSpPr/>
              <p:nvPr/>
            </p:nvSpPr>
            <p:spPr>
              <a:xfrm>
                <a:off x="3563889" y="4048046"/>
                <a:ext cx="648072" cy="303128"/>
              </a:xfrm>
              <a:prstGeom prst="ellipse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dirty="0"/>
                  <a:t>≠</a:t>
                </a:r>
                <a:r>
                  <a:rPr lang="en-US" altLang="ja-JP" dirty="0"/>
                  <a:t>?</a:t>
                </a:r>
                <a:endParaRPr lang="ja-JP" altLang="en-US" dirty="0"/>
              </a:p>
            </p:txBody>
          </p:sp>
          <p:cxnSp>
            <p:nvCxnSpPr>
              <p:cNvPr id="335" name="直線コネクタ 334"/>
              <p:cNvCxnSpPr>
                <a:stCxn id="27" idx="3"/>
                <a:endCxn id="0" idx="2"/>
              </p:cNvCxnSpPr>
              <p:nvPr/>
            </p:nvCxnSpPr>
            <p:spPr>
              <a:xfrm>
                <a:off x="3131325" y="4199875"/>
                <a:ext cx="431876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46" name="円/楕円 345"/>
              <p:cNvSpPr/>
              <p:nvPr/>
            </p:nvSpPr>
            <p:spPr>
              <a:xfrm>
                <a:off x="4906099" y="4625820"/>
                <a:ext cx="674015" cy="283472"/>
              </a:xfrm>
              <a:prstGeom prst="ellipse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dirty="0"/>
                  <a:t>≠</a:t>
                </a:r>
                <a:r>
                  <a:rPr lang="en-US" altLang="ja-JP" dirty="0"/>
                  <a:t>?</a:t>
                </a:r>
                <a:endParaRPr lang="ja-JP" altLang="en-US" dirty="0"/>
              </a:p>
            </p:txBody>
          </p:sp>
          <p:cxnSp>
            <p:nvCxnSpPr>
              <p:cNvPr id="354" name="カギ線コネクタ 353"/>
              <p:cNvCxnSpPr>
                <a:stCxn id="27" idx="3"/>
                <a:endCxn id="0" idx="2"/>
              </p:cNvCxnSpPr>
              <p:nvPr/>
            </p:nvCxnSpPr>
            <p:spPr>
              <a:xfrm>
                <a:off x="3131325" y="4199875"/>
                <a:ext cx="1775139" cy="567997"/>
              </a:xfrm>
              <a:prstGeom prst="bentConnector3">
                <a:avLst>
                  <a:gd name="adj1" fmla="val 5598"/>
                </a:avLst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357" name="カギ線コネクタ 356"/>
              <p:cNvCxnSpPr>
                <a:stCxn id="15" idx="1"/>
              </p:cNvCxnSpPr>
              <p:nvPr/>
            </p:nvCxnSpPr>
            <p:spPr>
              <a:xfrm rot="10800000">
                <a:off x="5587622" y="4767872"/>
                <a:ext cx="352487" cy="332192"/>
              </a:xfrm>
              <a:prstGeom prst="bentConnector3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360" name="直線コネクタ 359"/>
              <p:cNvCxnSpPr>
                <a:stCxn id="200" idx="1"/>
              </p:cNvCxnSpPr>
              <p:nvPr/>
            </p:nvCxnSpPr>
            <p:spPr>
              <a:xfrm flipH="1">
                <a:off x="5662247" y="3447708"/>
                <a:ext cx="285801" cy="0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372" name="カギ線コネクタ 371"/>
              <p:cNvCxnSpPr>
                <a:endCxn id="25" idx="1"/>
              </p:cNvCxnSpPr>
              <p:nvPr/>
            </p:nvCxnSpPr>
            <p:spPr>
              <a:xfrm rot="10800000">
                <a:off x="2204061" y="5063919"/>
                <a:ext cx="2332450" cy="924286"/>
              </a:xfrm>
              <a:prstGeom prst="bentConnector3">
                <a:avLst>
                  <a:gd name="adj1" fmla="val 109802"/>
                </a:avLst>
              </a:prstGeom>
              <a:ln>
                <a:tailEnd type="arrow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376" name="カギ線コネクタ 375"/>
              <p:cNvCxnSpPr>
                <a:endCxn id="27" idx="1"/>
              </p:cNvCxnSpPr>
              <p:nvPr/>
            </p:nvCxnSpPr>
            <p:spPr>
              <a:xfrm rot="10800000">
                <a:off x="2204061" y="4199875"/>
                <a:ext cx="2332450" cy="1788330"/>
              </a:xfrm>
              <a:prstGeom prst="bentConnector3">
                <a:avLst>
                  <a:gd name="adj1" fmla="val 109802"/>
                </a:avLst>
              </a:prstGeom>
              <a:ln>
                <a:tailEnd type="arrow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378" name="カギ線コネクタ 377"/>
              <p:cNvCxnSpPr>
                <a:endCxn id="26" idx="1"/>
              </p:cNvCxnSpPr>
              <p:nvPr/>
            </p:nvCxnSpPr>
            <p:spPr>
              <a:xfrm rot="16200000" flipV="1">
                <a:off x="2039269" y="3490962"/>
                <a:ext cx="2654096" cy="2340389"/>
              </a:xfrm>
              <a:prstGeom prst="bentConnector4">
                <a:avLst>
                  <a:gd name="adj1" fmla="val -559"/>
                  <a:gd name="adj2" fmla="val 109768"/>
                </a:avLst>
              </a:prstGeom>
              <a:ln>
                <a:tailEnd type="arrow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382" name="カギ線コネクタ 381"/>
              <p:cNvCxnSpPr>
                <a:endCxn id="28" idx="1"/>
              </p:cNvCxnSpPr>
              <p:nvPr/>
            </p:nvCxnSpPr>
            <p:spPr>
              <a:xfrm rot="16200000" flipV="1">
                <a:off x="1527878" y="2995449"/>
                <a:ext cx="3661000" cy="2324511"/>
              </a:xfrm>
              <a:prstGeom prst="bentConnector4">
                <a:avLst>
                  <a:gd name="adj1" fmla="val -101"/>
                  <a:gd name="adj2" fmla="val 109835"/>
                </a:avLst>
              </a:prstGeom>
              <a:ln>
                <a:tailEnd type="arrow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86" name="角丸四角形 385"/>
              <p:cNvSpPr/>
              <p:nvPr/>
            </p:nvSpPr>
            <p:spPr>
              <a:xfrm>
                <a:off x="4572000" y="3304653"/>
                <a:ext cx="1269158" cy="291006"/>
              </a:xfrm>
              <a:prstGeom prst="round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sz="1400" dirty="0"/>
                  <a:t>comparators</a:t>
                </a:r>
                <a:endParaRPr lang="ja-JP" altLang="en-US" sz="1400" dirty="0"/>
              </a:p>
            </p:txBody>
          </p:sp>
        </p:grpSp>
        <p:cxnSp>
          <p:nvCxnSpPr>
            <p:cNvPr id="447" name="直線コネクタ 446"/>
            <p:cNvCxnSpPr>
              <a:stCxn id="0" idx="6"/>
            </p:cNvCxnSpPr>
            <p:nvPr/>
          </p:nvCxnSpPr>
          <p:spPr>
            <a:xfrm flipV="1">
              <a:off x="4284612" y="4246885"/>
              <a:ext cx="250869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50" name="角丸四角形吹き出し 449"/>
          <p:cNvSpPr/>
          <p:nvPr/>
        </p:nvSpPr>
        <p:spPr>
          <a:xfrm>
            <a:off x="144463" y="1957388"/>
            <a:ext cx="2195512" cy="576262"/>
          </a:xfrm>
          <a:prstGeom prst="wedgeRoundRectCallout">
            <a:avLst>
              <a:gd name="adj1" fmla="val 70767"/>
              <a:gd name="adj2" fmla="val 45738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4-entry</a:t>
            </a:r>
            <a:endParaRPr lang="en-US" altLang="ja-JP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execution monitor</a:t>
            </a:r>
          </a:p>
        </p:txBody>
      </p:sp>
      <p:sp>
        <p:nvSpPr>
          <p:cNvPr id="451" name="右矢印 450"/>
          <p:cNvSpPr/>
          <p:nvPr/>
        </p:nvSpPr>
        <p:spPr>
          <a:xfrm>
            <a:off x="2124075" y="4838700"/>
            <a:ext cx="569913" cy="300038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52" name="角丸四角形吹き出し 451"/>
          <p:cNvSpPr/>
          <p:nvPr/>
        </p:nvSpPr>
        <p:spPr>
          <a:xfrm>
            <a:off x="107950" y="3770313"/>
            <a:ext cx="2300288" cy="992187"/>
          </a:xfrm>
          <a:prstGeom prst="wedgeRoundRectCallout">
            <a:avLst>
              <a:gd name="adj1" fmla="val 53172"/>
              <a:gd name="adj2" fmla="val 68756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500" dirty="0"/>
              <a:t>Pointer decides</a:t>
            </a:r>
            <a:r>
              <a:rPr lang="ja-JP" altLang="en-US" sz="1500" dirty="0"/>
              <a:t>　</a:t>
            </a:r>
            <a:r>
              <a:rPr lang="en-US" altLang="ja-JP" sz="1500" dirty="0"/>
              <a:t>which entry would be updated</a:t>
            </a:r>
          </a:p>
        </p:txBody>
      </p:sp>
      <p:cxnSp>
        <p:nvCxnSpPr>
          <p:cNvPr id="458" name="カギ線コネクタ 457"/>
          <p:cNvCxnSpPr>
            <a:endCxn id="199" idx="0"/>
          </p:cNvCxnSpPr>
          <p:nvPr/>
        </p:nvCxnSpPr>
        <p:spPr>
          <a:xfrm>
            <a:off x="4932363" y="2914650"/>
            <a:ext cx="1911350" cy="227013"/>
          </a:xfrm>
          <a:prstGeom prst="bentConnector2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3" name="角丸四角形吹き出し 452"/>
          <p:cNvSpPr/>
          <p:nvPr/>
        </p:nvSpPr>
        <p:spPr>
          <a:xfrm>
            <a:off x="6718300" y="1838325"/>
            <a:ext cx="2362200" cy="595313"/>
          </a:xfrm>
          <a:prstGeom prst="wedgeRoundRectCallout">
            <a:avLst>
              <a:gd name="adj1" fmla="val -38357"/>
              <a:gd name="adj2" fmla="val 157810"/>
              <a:gd name="adj3" fmla="val 16667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>
                <a:solidFill>
                  <a:schemeClr val="tx1"/>
                </a:solidFill>
              </a:rPr>
              <a:t>2×2 waiting buffer</a:t>
            </a:r>
          </a:p>
        </p:txBody>
      </p:sp>
      <p:cxnSp>
        <p:nvCxnSpPr>
          <p:cNvPr id="467" name="カギ線コネクタ 466"/>
          <p:cNvCxnSpPr>
            <a:endCxn id="14" idx="0"/>
          </p:cNvCxnSpPr>
          <p:nvPr/>
        </p:nvCxnSpPr>
        <p:spPr>
          <a:xfrm>
            <a:off x="4968875" y="3810000"/>
            <a:ext cx="1871663" cy="831850"/>
          </a:xfrm>
          <a:prstGeom prst="bentConnector2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4" name="角丸四角形吹き出し 453"/>
          <p:cNvSpPr/>
          <p:nvPr/>
        </p:nvSpPr>
        <p:spPr>
          <a:xfrm>
            <a:off x="6943725" y="3770313"/>
            <a:ext cx="2236787" cy="544512"/>
          </a:xfrm>
          <a:prstGeom prst="wedgeRoundRectCallout">
            <a:avLst>
              <a:gd name="adj1" fmla="val -78738"/>
              <a:gd name="adj2" fmla="val 100861"/>
              <a:gd name="adj3" fmla="val 16667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>
                <a:solidFill>
                  <a:schemeClr val="tx1"/>
                </a:solidFill>
              </a:rPr>
              <a:t>Only </a:t>
            </a:r>
            <a:r>
              <a:rPr lang="en-US" altLang="ja-JP" sz="1600" dirty="0" smtClean="0">
                <a:solidFill>
                  <a:schemeClr val="tx1"/>
                </a:solidFill>
              </a:rPr>
              <a:t>the </a:t>
            </a:r>
            <a:r>
              <a:rPr lang="en-US" altLang="ja-JP" sz="1600" dirty="0">
                <a:solidFill>
                  <a:schemeClr val="tx1"/>
                </a:solidFill>
              </a:rPr>
              <a:t>first element is compared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85" name="グループ化 5"/>
          <p:cNvGrpSpPr>
            <a:grpSpLocks/>
          </p:cNvGrpSpPr>
          <p:nvPr/>
        </p:nvGrpSpPr>
        <p:grpSpPr bwMode="auto">
          <a:xfrm>
            <a:off x="2339975" y="2201863"/>
            <a:ext cx="5327650" cy="3852862"/>
            <a:chOff x="2339752" y="2353789"/>
            <a:chExt cx="5328592" cy="3852151"/>
          </a:xfrm>
        </p:grpSpPr>
        <p:sp>
          <p:nvSpPr>
            <p:cNvPr id="426" name="正方形/長方形 425"/>
            <p:cNvSpPr/>
            <p:nvPr/>
          </p:nvSpPr>
          <p:spPr>
            <a:xfrm>
              <a:off x="2339752" y="2353789"/>
              <a:ext cx="5328592" cy="371882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2029" name="テキスト ボックス 6"/>
            <p:cNvSpPr txBox="1">
              <a:spLocks noChangeArrowheads="1"/>
            </p:cNvSpPr>
            <p:nvPr/>
          </p:nvSpPr>
          <p:spPr bwMode="auto">
            <a:xfrm>
              <a:off x="4983336" y="2353789"/>
              <a:ext cx="1492716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altLang="ja-JP"/>
                <a:t>Out-of-Order</a:t>
              </a:r>
            </a:p>
            <a:p>
              <a:pPr algn="r"/>
              <a:r>
                <a:rPr lang="en-US" altLang="ja-JP"/>
                <a:t>mechanism</a:t>
              </a:r>
              <a:endParaRPr lang="ja-JP" altLang="en-US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6444166" y="4785390"/>
              <a:ext cx="792302" cy="24284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>
                <a:solidFill>
                  <a:schemeClr val="bg2">
                    <a:lumMod val="90000"/>
                  </a:schemeClr>
                </a:solidFill>
              </a:endParaRP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6444166" y="5025058"/>
              <a:ext cx="792302" cy="26347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>
                <a:solidFill>
                  <a:schemeClr val="bg2">
                    <a:lumMod val="90000"/>
                  </a:schemeClr>
                </a:solidFill>
              </a:endParaRPr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2708117" y="4956809"/>
              <a:ext cx="927264" cy="331726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dirty="0">
                <a:solidFill>
                  <a:schemeClr val="bg2">
                    <a:lumMod val="90000"/>
                  </a:schemeClr>
                </a:solidFill>
              </a:endParaRPr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2700179" y="3363253"/>
              <a:ext cx="935202" cy="330139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>
                <a:solidFill>
                  <a:schemeClr val="bg2">
                    <a:lumMod val="90000"/>
                  </a:schemeClr>
                </a:solidFill>
              </a:endParaRPr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2708117" y="4161617"/>
              <a:ext cx="927264" cy="330139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dirty="0">
                <a:solidFill>
                  <a:schemeClr val="bg2">
                    <a:lumMod val="90000"/>
                  </a:schemeClr>
                </a:solidFill>
              </a:endParaRPr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2700179" y="2433149"/>
              <a:ext cx="935202" cy="331726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>
                <a:solidFill>
                  <a:schemeClr val="bg2">
                    <a:lumMod val="90000"/>
                  </a:schemeClr>
                </a:solidFill>
              </a:endParaRPr>
            </a:p>
          </p:txBody>
        </p:sp>
        <p:sp>
          <p:nvSpPr>
            <p:cNvPr id="19" name="円/楕円 18"/>
            <p:cNvSpPr/>
            <p:nvPr/>
          </p:nvSpPr>
          <p:spPr>
            <a:xfrm>
              <a:off x="4061445" y="2433078"/>
              <a:ext cx="648072" cy="332082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dirty="0"/>
                <a:t>≠</a:t>
              </a:r>
              <a:r>
                <a:rPr lang="en-US" altLang="ja-JP" dirty="0"/>
                <a:t>?</a:t>
              </a:r>
              <a:endParaRPr lang="ja-JP" altLang="en-US" dirty="0"/>
            </a:p>
          </p:txBody>
        </p:sp>
        <p:cxnSp>
          <p:nvCxnSpPr>
            <p:cNvPr id="61" name="直線コネクタ 60"/>
            <p:cNvCxnSpPr>
              <a:stCxn id="28" idx="3"/>
              <a:endCxn id="0" idx="2"/>
            </p:cNvCxnSpPr>
            <p:nvPr/>
          </p:nvCxnSpPr>
          <p:spPr>
            <a:xfrm>
              <a:off x="3635381" y="2599806"/>
              <a:ext cx="42552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2" name="円/楕円 61"/>
            <p:cNvSpPr/>
            <p:nvPr/>
          </p:nvSpPr>
          <p:spPr>
            <a:xfrm>
              <a:off x="4061445" y="3367113"/>
              <a:ext cx="648072" cy="331031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dirty="0"/>
                <a:t>≠</a:t>
              </a:r>
              <a:r>
                <a:rPr lang="en-US" altLang="ja-JP" dirty="0"/>
                <a:t>?</a:t>
              </a:r>
              <a:endParaRPr lang="ja-JP" altLang="en-US" dirty="0"/>
            </a:p>
          </p:txBody>
        </p:sp>
        <p:cxnSp>
          <p:nvCxnSpPr>
            <p:cNvPr id="64" name="直線コネクタ 63"/>
            <p:cNvCxnSpPr>
              <a:stCxn id="26" idx="3"/>
              <a:endCxn id="0" idx="2"/>
            </p:cNvCxnSpPr>
            <p:nvPr/>
          </p:nvCxnSpPr>
          <p:spPr>
            <a:xfrm>
              <a:off x="3635381" y="3528322"/>
              <a:ext cx="425525" cy="476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1" name="円/楕円 80"/>
            <p:cNvSpPr/>
            <p:nvPr/>
          </p:nvSpPr>
          <p:spPr>
            <a:xfrm>
              <a:off x="4067945" y="4980992"/>
              <a:ext cx="648072" cy="283900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dirty="0"/>
                <a:t>≠</a:t>
              </a:r>
              <a:r>
                <a:rPr lang="en-US" altLang="ja-JP" dirty="0"/>
                <a:t>?</a:t>
              </a:r>
              <a:endParaRPr lang="ja-JP" altLang="en-US" dirty="0"/>
            </a:p>
          </p:txBody>
        </p:sp>
        <p:cxnSp>
          <p:nvCxnSpPr>
            <p:cNvPr id="82" name="直線コネクタ 81"/>
            <p:cNvCxnSpPr>
              <a:stCxn id="25" idx="3"/>
              <a:endCxn id="0" idx="2"/>
            </p:cNvCxnSpPr>
            <p:nvPr/>
          </p:nvCxnSpPr>
          <p:spPr>
            <a:xfrm>
              <a:off x="3635381" y="5123465"/>
              <a:ext cx="431876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47" name="円/楕円 146"/>
            <p:cNvSpPr/>
            <p:nvPr/>
          </p:nvSpPr>
          <p:spPr>
            <a:xfrm>
              <a:off x="5417094" y="3998595"/>
              <a:ext cx="674015" cy="261460"/>
            </a:xfrm>
            <a:prstGeom prst="ellipse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dirty="0"/>
                <a:t>≠</a:t>
              </a:r>
              <a:r>
                <a:rPr lang="en-US" altLang="ja-JP" dirty="0"/>
                <a:t>?</a:t>
              </a:r>
              <a:endParaRPr lang="ja-JP" altLang="en-US" dirty="0"/>
            </a:p>
          </p:txBody>
        </p:sp>
        <p:sp>
          <p:nvSpPr>
            <p:cNvPr id="178" name="円/楕円 177"/>
            <p:cNvSpPr/>
            <p:nvPr/>
          </p:nvSpPr>
          <p:spPr>
            <a:xfrm>
              <a:off x="5404670" y="4381804"/>
              <a:ext cx="674015" cy="261460"/>
            </a:xfrm>
            <a:prstGeom prst="ellipse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dirty="0"/>
                <a:t>≠</a:t>
              </a:r>
              <a:r>
                <a:rPr lang="en-US" altLang="ja-JP" dirty="0"/>
                <a:t>?</a:t>
              </a:r>
              <a:endParaRPr lang="ja-JP" altLang="en-US" dirty="0"/>
            </a:p>
          </p:txBody>
        </p:sp>
        <p:sp>
          <p:nvSpPr>
            <p:cNvPr id="199" name="正方形/長方形 198"/>
            <p:cNvSpPr/>
            <p:nvPr/>
          </p:nvSpPr>
          <p:spPr>
            <a:xfrm>
              <a:off x="6452104" y="3285479"/>
              <a:ext cx="784364" cy="26347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>
                <a:solidFill>
                  <a:schemeClr val="bg2">
                    <a:lumMod val="90000"/>
                  </a:schemeClr>
                </a:solidFill>
              </a:endParaRPr>
            </a:p>
          </p:txBody>
        </p:sp>
        <p:sp>
          <p:nvSpPr>
            <p:cNvPr id="200" name="正方形/長方形 199"/>
            <p:cNvSpPr/>
            <p:nvPr/>
          </p:nvSpPr>
          <p:spPr>
            <a:xfrm>
              <a:off x="6452104" y="3501339"/>
              <a:ext cx="784364" cy="26347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>
                <a:solidFill>
                  <a:schemeClr val="bg2">
                    <a:lumMod val="90000"/>
                  </a:schemeClr>
                </a:solidFill>
              </a:endParaRPr>
            </a:p>
          </p:txBody>
        </p:sp>
        <p:sp>
          <p:nvSpPr>
            <p:cNvPr id="207" name="円/楕円 206"/>
            <p:cNvSpPr/>
            <p:nvPr/>
          </p:nvSpPr>
          <p:spPr>
            <a:xfrm>
              <a:off x="5417095" y="5027524"/>
              <a:ext cx="674015" cy="261460"/>
            </a:xfrm>
            <a:prstGeom prst="ellipse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dirty="0"/>
                <a:t>≠</a:t>
              </a:r>
              <a:r>
                <a:rPr lang="en-US" altLang="ja-JP" dirty="0"/>
                <a:t>?</a:t>
              </a:r>
              <a:endParaRPr lang="ja-JP" altLang="en-US" dirty="0"/>
            </a:p>
          </p:txBody>
        </p:sp>
        <p:cxnSp>
          <p:nvCxnSpPr>
            <p:cNvPr id="217" name="直線コネクタ 216"/>
            <p:cNvCxnSpPr>
              <a:stCxn id="15" idx="1"/>
              <a:endCxn id="0" idx="6"/>
            </p:cNvCxnSpPr>
            <p:nvPr/>
          </p:nvCxnSpPr>
          <p:spPr>
            <a:xfrm flipH="1">
              <a:off x="6091678" y="5156797"/>
              <a:ext cx="352487" cy="1587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0" name="カギ線コネクタ 219"/>
            <p:cNvCxnSpPr>
              <a:stCxn id="25" idx="2"/>
              <a:endCxn id="0" idx="2"/>
            </p:cNvCxnSpPr>
            <p:nvPr/>
          </p:nvCxnSpPr>
          <p:spPr>
            <a:xfrm rot="5400000" flipH="1" flipV="1">
              <a:off x="4229235" y="4100898"/>
              <a:ext cx="130151" cy="2245122"/>
            </a:xfrm>
            <a:prstGeom prst="bentConnector4">
              <a:avLst>
                <a:gd name="adj1" fmla="val -91809"/>
                <a:gd name="adj2" fmla="val 85396"/>
              </a:avLst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2" name="カギ線コネクタ 231"/>
            <p:cNvCxnSpPr>
              <a:stCxn id="15" idx="1"/>
              <a:endCxn id="178" idx="6"/>
            </p:cNvCxnSpPr>
            <p:nvPr/>
          </p:nvCxnSpPr>
          <p:spPr>
            <a:xfrm rot="10800000">
              <a:off x="6078976" y="4512391"/>
              <a:ext cx="365190" cy="644406"/>
            </a:xfrm>
            <a:prstGeom prst="bentConnector3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4" name="カギ線コネクタ 233"/>
            <p:cNvCxnSpPr>
              <a:stCxn id="15" idx="1"/>
              <a:endCxn id="147" idx="6"/>
            </p:cNvCxnSpPr>
            <p:nvPr/>
          </p:nvCxnSpPr>
          <p:spPr>
            <a:xfrm rot="10800000">
              <a:off x="6091678" y="4129873"/>
              <a:ext cx="352487" cy="1026923"/>
            </a:xfrm>
            <a:prstGeom prst="bentConnector3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6" name="カギ線コネクタ 235"/>
            <p:cNvCxnSpPr>
              <a:stCxn id="0" idx="2"/>
              <a:endCxn id="28" idx="3"/>
            </p:cNvCxnSpPr>
            <p:nvPr/>
          </p:nvCxnSpPr>
          <p:spPr>
            <a:xfrm rot="10800000">
              <a:off x="3635381" y="2599806"/>
              <a:ext cx="1781490" cy="1530068"/>
            </a:xfrm>
            <a:prstGeom prst="bentConnector3">
              <a:avLst>
                <a:gd name="adj1" fmla="val 80802"/>
              </a:avLst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9" name="カギ線コネクタ 248"/>
            <p:cNvCxnSpPr>
              <a:stCxn id="0" idx="2"/>
              <a:endCxn id="26" idx="3"/>
            </p:cNvCxnSpPr>
            <p:nvPr/>
          </p:nvCxnSpPr>
          <p:spPr>
            <a:xfrm rot="10800000">
              <a:off x="3635381" y="3528322"/>
              <a:ext cx="1768788" cy="984068"/>
            </a:xfrm>
            <a:prstGeom prst="bentConnector3">
              <a:avLst>
                <a:gd name="adj1" fmla="val 88176"/>
              </a:avLst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6" name="カギ線コネクタ 255"/>
            <p:cNvCxnSpPr>
              <a:stCxn id="15" idx="3"/>
            </p:cNvCxnSpPr>
            <p:nvPr/>
          </p:nvCxnSpPr>
          <p:spPr>
            <a:xfrm flipH="1">
              <a:off x="6201235" y="5156797"/>
              <a:ext cx="1035233" cy="265063"/>
            </a:xfrm>
            <a:prstGeom prst="bentConnector3">
              <a:avLst>
                <a:gd name="adj1" fmla="val -22084"/>
              </a:avLst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64" name="カギ線コネクタ 263"/>
            <p:cNvCxnSpPr>
              <a:stCxn id="200" idx="3"/>
            </p:cNvCxnSpPr>
            <p:nvPr/>
          </p:nvCxnSpPr>
          <p:spPr>
            <a:xfrm flipH="1">
              <a:off x="6201235" y="3633078"/>
              <a:ext cx="1035233" cy="1791956"/>
            </a:xfrm>
            <a:prstGeom prst="bentConnector4">
              <a:avLst>
                <a:gd name="adj1" fmla="val -30672"/>
                <a:gd name="adj2" fmla="val 107278"/>
              </a:avLst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88" name="台形 287"/>
            <p:cNvSpPr/>
            <p:nvPr/>
          </p:nvSpPr>
          <p:spPr>
            <a:xfrm rot="16200000">
              <a:off x="5994366" y="5424299"/>
              <a:ext cx="332082" cy="163443"/>
            </a:xfrm>
            <a:prstGeom prst="trapezoid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306" name="カギ線コネクタ 305"/>
            <p:cNvCxnSpPr>
              <a:stCxn id="0" idx="0"/>
            </p:cNvCxnSpPr>
            <p:nvPr/>
          </p:nvCxnSpPr>
          <p:spPr>
            <a:xfrm rot="10800000" flipV="1">
              <a:off x="5112017" y="5505982"/>
              <a:ext cx="966959" cy="180942"/>
            </a:xfrm>
            <a:prstGeom prst="bentConnector3">
              <a:avLst>
                <a:gd name="adj1" fmla="val 99668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14" name="台形 313"/>
            <p:cNvSpPr/>
            <p:nvPr/>
          </p:nvSpPr>
          <p:spPr>
            <a:xfrm rot="10800000">
              <a:off x="4860033" y="5662815"/>
              <a:ext cx="360040" cy="150751"/>
            </a:xfrm>
            <a:prstGeom prst="trapezoid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316" name="直線コネクタ 315"/>
            <p:cNvCxnSpPr>
              <a:stCxn id="0" idx="0"/>
              <a:endCxn id="16" idx="0"/>
            </p:cNvCxnSpPr>
            <p:nvPr/>
          </p:nvCxnSpPr>
          <p:spPr>
            <a:xfrm flipH="1">
              <a:off x="5040567" y="5813900"/>
              <a:ext cx="0" cy="39204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19" name="円/楕円 318"/>
            <p:cNvSpPr/>
            <p:nvPr/>
          </p:nvSpPr>
          <p:spPr>
            <a:xfrm>
              <a:off x="4067945" y="4186677"/>
              <a:ext cx="648072" cy="279589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dirty="0"/>
                <a:t>≠</a:t>
              </a:r>
              <a:r>
                <a:rPr lang="en-US" altLang="ja-JP" dirty="0"/>
                <a:t>?</a:t>
              </a:r>
              <a:endParaRPr lang="ja-JP" altLang="en-US" dirty="0"/>
            </a:p>
          </p:txBody>
        </p:sp>
        <p:cxnSp>
          <p:nvCxnSpPr>
            <p:cNvPr id="335" name="直線コネクタ 334"/>
            <p:cNvCxnSpPr>
              <a:stCxn id="27" idx="3"/>
              <a:endCxn id="0" idx="2"/>
            </p:cNvCxnSpPr>
            <p:nvPr/>
          </p:nvCxnSpPr>
          <p:spPr>
            <a:xfrm>
              <a:off x="3635381" y="4326687"/>
              <a:ext cx="431876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46" name="円/楕円 345"/>
            <p:cNvSpPr/>
            <p:nvPr/>
          </p:nvSpPr>
          <p:spPr>
            <a:xfrm>
              <a:off x="5410155" y="4719585"/>
              <a:ext cx="674015" cy="261460"/>
            </a:xfrm>
            <a:prstGeom prst="ellipse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dirty="0"/>
                <a:t>≠</a:t>
              </a:r>
              <a:r>
                <a:rPr lang="en-US" altLang="ja-JP" dirty="0"/>
                <a:t>?</a:t>
              </a:r>
              <a:endParaRPr lang="ja-JP" altLang="en-US" dirty="0"/>
            </a:p>
          </p:txBody>
        </p:sp>
        <p:cxnSp>
          <p:nvCxnSpPr>
            <p:cNvPr id="354" name="カギ線コネクタ 353"/>
            <p:cNvCxnSpPr>
              <a:stCxn id="27" idx="3"/>
              <a:endCxn id="0" idx="2"/>
            </p:cNvCxnSpPr>
            <p:nvPr/>
          </p:nvCxnSpPr>
          <p:spPr>
            <a:xfrm>
              <a:off x="3635381" y="4326687"/>
              <a:ext cx="1775139" cy="523778"/>
            </a:xfrm>
            <a:prstGeom prst="bentConnector3">
              <a:avLst>
                <a:gd name="adj1" fmla="val 5598"/>
              </a:avLst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57" name="カギ線コネクタ 356"/>
            <p:cNvCxnSpPr>
              <a:stCxn id="15" idx="1"/>
            </p:cNvCxnSpPr>
            <p:nvPr/>
          </p:nvCxnSpPr>
          <p:spPr>
            <a:xfrm rot="10800000">
              <a:off x="6091678" y="4850465"/>
              <a:ext cx="352487" cy="306331"/>
            </a:xfrm>
            <a:prstGeom prst="bentConnector3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60" name="直線コネクタ 359"/>
            <p:cNvCxnSpPr>
              <a:stCxn id="200" idx="1"/>
            </p:cNvCxnSpPr>
            <p:nvPr/>
          </p:nvCxnSpPr>
          <p:spPr>
            <a:xfrm flipH="1">
              <a:off x="6166303" y="3633078"/>
              <a:ext cx="285801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72" name="カギ線コネクタ 371"/>
            <p:cNvCxnSpPr>
              <a:endCxn id="25" idx="1"/>
            </p:cNvCxnSpPr>
            <p:nvPr/>
          </p:nvCxnSpPr>
          <p:spPr>
            <a:xfrm rot="10800000">
              <a:off x="2708117" y="5123465"/>
              <a:ext cx="2332450" cy="852331"/>
            </a:xfrm>
            <a:prstGeom prst="bentConnector3">
              <a:avLst>
                <a:gd name="adj1" fmla="val 109802"/>
              </a:avLst>
            </a:prstGeom>
            <a:ln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76" name="カギ線コネクタ 375"/>
            <p:cNvCxnSpPr>
              <a:endCxn id="27" idx="1"/>
            </p:cNvCxnSpPr>
            <p:nvPr/>
          </p:nvCxnSpPr>
          <p:spPr>
            <a:xfrm rot="10800000">
              <a:off x="2708117" y="4326687"/>
              <a:ext cx="2332450" cy="1649109"/>
            </a:xfrm>
            <a:prstGeom prst="bentConnector3">
              <a:avLst>
                <a:gd name="adj1" fmla="val 109802"/>
              </a:avLst>
            </a:prstGeom>
            <a:ln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78" name="カギ線コネクタ 377"/>
            <p:cNvCxnSpPr>
              <a:endCxn id="26" idx="1"/>
            </p:cNvCxnSpPr>
            <p:nvPr/>
          </p:nvCxnSpPr>
          <p:spPr>
            <a:xfrm rot="16200000" flipV="1">
              <a:off x="2646636" y="3581864"/>
              <a:ext cx="2447473" cy="2340389"/>
            </a:xfrm>
            <a:prstGeom prst="bentConnector4">
              <a:avLst>
                <a:gd name="adj1" fmla="val -559"/>
                <a:gd name="adj2" fmla="val 109768"/>
              </a:avLst>
            </a:prstGeom>
            <a:ln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82" name="カギ線コネクタ 381"/>
            <p:cNvCxnSpPr>
              <a:endCxn id="28" idx="1"/>
            </p:cNvCxnSpPr>
            <p:nvPr/>
          </p:nvCxnSpPr>
          <p:spPr>
            <a:xfrm rot="16200000" flipV="1">
              <a:off x="2174439" y="3125546"/>
              <a:ext cx="3375990" cy="2324511"/>
            </a:xfrm>
            <a:prstGeom prst="bentConnector4">
              <a:avLst>
                <a:gd name="adj1" fmla="val -101"/>
                <a:gd name="adj2" fmla="val 109835"/>
              </a:avLst>
            </a:prstGeom>
            <a:ln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386" name="角丸四角形 385"/>
            <p:cNvSpPr/>
            <p:nvPr/>
          </p:nvSpPr>
          <p:spPr>
            <a:xfrm>
              <a:off x="5112061" y="3501009"/>
              <a:ext cx="1260139" cy="263562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/>
                <a:t>comparators</a:t>
              </a:r>
              <a:endParaRPr lang="ja-JP" altLang="en-US" sz="1400" dirty="0"/>
            </a:p>
          </p:txBody>
        </p:sp>
        <p:cxnSp>
          <p:nvCxnSpPr>
            <p:cNvPr id="447" name="直線コネクタ 446"/>
            <p:cNvCxnSpPr>
              <a:stCxn id="0" idx="6"/>
            </p:cNvCxnSpPr>
            <p:nvPr/>
          </p:nvCxnSpPr>
          <p:spPr>
            <a:xfrm flipV="1">
              <a:off x="4716660" y="4326687"/>
              <a:ext cx="250869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58" name="カギ線コネクタ 457"/>
            <p:cNvCxnSpPr>
              <a:endCxn id="199" idx="0"/>
            </p:cNvCxnSpPr>
            <p:nvPr/>
          </p:nvCxnSpPr>
          <p:spPr>
            <a:xfrm>
              <a:off x="4932598" y="3058509"/>
              <a:ext cx="1911688" cy="226970"/>
            </a:xfrm>
            <a:prstGeom prst="bentConnector2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67" name="カギ線コネクタ 466"/>
            <p:cNvCxnSpPr>
              <a:endCxn id="14" idx="0"/>
            </p:cNvCxnSpPr>
            <p:nvPr/>
          </p:nvCxnSpPr>
          <p:spPr>
            <a:xfrm>
              <a:off x="4969117" y="3955280"/>
              <a:ext cx="1870406" cy="830110"/>
            </a:xfrm>
            <a:prstGeom prst="bentConnector2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" name="角丸四角形 15"/>
          <p:cNvSpPr/>
          <p:nvPr/>
        </p:nvSpPr>
        <p:spPr>
          <a:xfrm>
            <a:off x="4310063" y="6054725"/>
            <a:ext cx="1460500" cy="68738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b="1" dirty="0"/>
              <a:t>Arithmetic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b="1" dirty="0"/>
              <a:t>Unit</a:t>
            </a:r>
            <a:endParaRPr lang="ja-JP" altLang="en-US" b="1" dirty="0"/>
          </a:p>
        </p:txBody>
      </p:sp>
      <p:cxnSp>
        <p:nvCxnSpPr>
          <p:cNvPr id="87" name="カギ線コネクタ 86"/>
          <p:cNvCxnSpPr>
            <a:endCxn id="19" idx="6"/>
          </p:cNvCxnSpPr>
          <p:nvPr/>
        </p:nvCxnSpPr>
        <p:spPr>
          <a:xfrm rot="5400000">
            <a:off x="4589463" y="2070100"/>
            <a:ext cx="498475" cy="257175"/>
          </a:xfrm>
          <a:prstGeom prst="bentConnector2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4" name="カギ線コネクタ 103"/>
          <p:cNvCxnSpPr>
            <a:endCxn id="62" idx="6"/>
          </p:cNvCxnSpPr>
          <p:nvPr/>
        </p:nvCxnSpPr>
        <p:spPr>
          <a:xfrm rot="5400000">
            <a:off x="4122738" y="2536825"/>
            <a:ext cx="1431925" cy="257175"/>
          </a:xfrm>
          <a:prstGeom prst="bentConnector2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9" name="カギ線コネクタ 138"/>
          <p:cNvCxnSpPr>
            <a:endCxn id="81" idx="6"/>
          </p:cNvCxnSpPr>
          <p:nvPr/>
        </p:nvCxnSpPr>
        <p:spPr>
          <a:xfrm rot="5400000">
            <a:off x="3331369" y="3334544"/>
            <a:ext cx="3021013" cy="250825"/>
          </a:xfrm>
          <a:prstGeom prst="bentConnector2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4" name="直線コネクタ 253"/>
          <p:cNvCxnSpPr/>
          <p:nvPr/>
        </p:nvCxnSpPr>
        <p:spPr>
          <a:xfrm flipH="1">
            <a:off x="4967288" y="1949450"/>
            <a:ext cx="1587" cy="356076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1" name="右矢印 450"/>
          <p:cNvSpPr/>
          <p:nvPr/>
        </p:nvSpPr>
        <p:spPr>
          <a:xfrm>
            <a:off x="2130425" y="4830763"/>
            <a:ext cx="569913" cy="300037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67" name="正方形/長方形 66"/>
          <p:cNvSpPr/>
          <p:nvPr/>
        </p:nvSpPr>
        <p:spPr>
          <a:xfrm>
            <a:off x="4429125" y="1692275"/>
            <a:ext cx="1079500" cy="2174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/>
              <a:t>1</a:t>
            </a:r>
            <a:endParaRPr lang="ja-JP" altLang="en-US" dirty="0"/>
          </a:p>
        </p:txBody>
      </p:sp>
      <p:sp>
        <p:nvSpPr>
          <p:cNvPr id="71" name="正方形/長方形 70"/>
          <p:cNvSpPr/>
          <p:nvPr/>
        </p:nvSpPr>
        <p:spPr>
          <a:xfrm>
            <a:off x="4427538" y="1476375"/>
            <a:ext cx="1081087" cy="2159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/>
              <a:t>2</a:t>
            </a:r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6088" y="38100"/>
            <a:ext cx="8229600" cy="7985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ja-JP" sz="4000" dirty="0" smtClean="0"/>
              <a:t>Behavior</a:t>
            </a:r>
            <a:endParaRPr lang="ja-JP" altLang="en-US" sz="40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E6421A-8EAB-4E1A-A89A-A090CE7F6DED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427538" y="612775"/>
            <a:ext cx="1081087" cy="70802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000" b="1" dirty="0"/>
              <a:t>input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000" b="1" dirty="0"/>
              <a:t>queue</a:t>
            </a:r>
            <a:endParaRPr lang="ja-JP" altLang="en-US" sz="2000" b="1" dirty="0"/>
          </a:p>
        </p:txBody>
      </p:sp>
      <p:sp>
        <p:nvSpPr>
          <p:cNvPr id="5" name="テキスト ボックス 4"/>
          <p:cNvSpPr txBox="1">
            <a:spLocks noChangeArrowheads="1"/>
          </p:cNvSpPr>
          <p:nvPr/>
        </p:nvSpPr>
        <p:spPr bwMode="auto">
          <a:xfrm>
            <a:off x="6718300" y="1152525"/>
            <a:ext cx="903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 clock</a:t>
            </a:r>
            <a:endParaRPr lang="ja-JP" altLang="en-US"/>
          </a:p>
        </p:txBody>
      </p:sp>
      <p:sp>
        <p:nvSpPr>
          <p:cNvPr id="74" name="テキスト ボックス 73"/>
          <p:cNvSpPr txBox="1">
            <a:spLocks noChangeArrowheads="1"/>
          </p:cNvSpPr>
          <p:nvPr/>
        </p:nvSpPr>
        <p:spPr bwMode="auto">
          <a:xfrm>
            <a:off x="6718300" y="1152525"/>
            <a:ext cx="903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2 clock</a:t>
            </a:r>
            <a:endParaRPr lang="ja-JP" altLang="en-US"/>
          </a:p>
        </p:txBody>
      </p:sp>
      <p:sp>
        <p:nvSpPr>
          <p:cNvPr id="75" name="テキスト ボックス 74"/>
          <p:cNvSpPr txBox="1">
            <a:spLocks noChangeArrowheads="1"/>
          </p:cNvSpPr>
          <p:nvPr/>
        </p:nvSpPr>
        <p:spPr bwMode="auto">
          <a:xfrm>
            <a:off x="6727825" y="1152525"/>
            <a:ext cx="901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4 clock</a:t>
            </a:r>
            <a:endParaRPr lang="ja-JP" altLang="en-US"/>
          </a:p>
        </p:txBody>
      </p:sp>
      <p:sp>
        <p:nvSpPr>
          <p:cNvPr id="76" name="テキスト ボックス 75"/>
          <p:cNvSpPr txBox="1">
            <a:spLocks noChangeArrowheads="1"/>
          </p:cNvSpPr>
          <p:nvPr/>
        </p:nvSpPr>
        <p:spPr bwMode="auto">
          <a:xfrm>
            <a:off x="6727825" y="1152525"/>
            <a:ext cx="901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6 clock</a:t>
            </a:r>
            <a:endParaRPr lang="ja-JP" altLang="en-US"/>
          </a:p>
        </p:txBody>
      </p:sp>
      <p:sp>
        <p:nvSpPr>
          <p:cNvPr id="77" name="テキスト ボックス 76"/>
          <p:cNvSpPr txBox="1">
            <a:spLocks noChangeArrowheads="1"/>
          </p:cNvSpPr>
          <p:nvPr/>
        </p:nvSpPr>
        <p:spPr bwMode="auto">
          <a:xfrm>
            <a:off x="6727825" y="1152525"/>
            <a:ext cx="901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8 clock</a:t>
            </a:r>
            <a:endParaRPr lang="ja-JP" altLang="en-US"/>
          </a:p>
        </p:txBody>
      </p:sp>
      <p:sp>
        <p:nvSpPr>
          <p:cNvPr id="57" name="正方形/長方形 56"/>
          <p:cNvSpPr/>
          <p:nvPr/>
        </p:nvSpPr>
        <p:spPr>
          <a:xfrm>
            <a:off x="4429125" y="1692275"/>
            <a:ext cx="1079500" cy="2174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/>
              <a:t>1</a:t>
            </a:r>
            <a:endParaRPr lang="ja-JP" altLang="en-US" dirty="0"/>
          </a:p>
        </p:txBody>
      </p:sp>
      <p:sp>
        <p:nvSpPr>
          <p:cNvPr id="68" name="正方形/長方形 67"/>
          <p:cNvSpPr/>
          <p:nvPr/>
        </p:nvSpPr>
        <p:spPr>
          <a:xfrm>
            <a:off x="4427538" y="1476375"/>
            <a:ext cx="1081087" cy="2159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/>
              <a:t>2</a:t>
            </a:r>
            <a:endParaRPr lang="ja-JP" altLang="en-US" dirty="0"/>
          </a:p>
        </p:txBody>
      </p:sp>
      <p:sp>
        <p:nvSpPr>
          <p:cNvPr id="8" name="テキスト ボックス 7"/>
          <p:cNvSpPr txBox="1">
            <a:spLocks noChangeArrowheads="1"/>
          </p:cNvSpPr>
          <p:nvPr/>
        </p:nvSpPr>
        <p:spPr bwMode="auto">
          <a:xfrm>
            <a:off x="2987675" y="4779963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  <a:endParaRPr lang="ja-JP" altLang="en-US"/>
          </a:p>
        </p:txBody>
      </p:sp>
      <p:sp>
        <p:nvSpPr>
          <p:cNvPr id="70" name="テキスト ボックス 69"/>
          <p:cNvSpPr txBox="1">
            <a:spLocks noChangeArrowheads="1"/>
          </p:cNvSpPr>
          <p:nvPr/>
        </p:nvSpPr>
        <p:spPr bwMode="auto">
          <a:xfrm>
            <a:off x="3019425" y="3997325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2</a:t>
            </a:r>
            <a:endParaRPr lang="ja-JP" altLang="en-US"/>
          </a:p>
        </p:txBody>
      </p:sp>
      <p:sp>
        <p:nvSpPr>
          <p:cNvPr id="79" name="テキスト ボックス 78"/>
          <p:cNvSpPr txBox="1">
            <a:spLocks noChangeArrowheads="1"/>
          </p:cNvSpPr>
          <p:nvPr/>
        </p:nvSpPr>
        <p:spPr bwMode="auto">
          <a:xfrm>
            <a:off x="2997200" y="3205163"/>
            <a:ext cx="3508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D</a:t>
            </a:r>
            <a:endParaRPr lang="ja-JP" altLang="en-US"/>
          </a:p>
        </p:txBody>
      </p:sp>
      <p:sp>
        <p:nvSpPr>
          <p:cNvPr id="80" name="テキスト ボックス 79"/>
          <p:cNvSpPr txBox="1">
            <a:spLocks noChangeArrowheads="1"/>
          </p:cNvSpPr>
          <p:nvPr/>
        </p:nvSpPr>
        <p:spPr bwMode="auto">
          <a:xfrm>
            <a:off x="2987675" y="2268538"/>
            <a:ext cx="3508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D</a:t>
            </a:r>
            <a:endParaRPr lang="ja-JP" altLang="en-US"/>
          </a:p>
        </p:txBody>
      </p:sp>
      <p:sp>
        <p:nvSpPr>
          <p:cNvPr id="88" name="正方形/長方形 87"/>
          <p:cNvSpPr/>
          <p:nvPr/>
        </p:nvSpPr>
        <p:spPr>
          <a:xfrm>
            <a:off x="4427538" y="1476375"/>
            <a:ext cx="1081087" cy="2159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/>
              <a:t>4</a:t>
            </a:r>
            <a:endParaRPr lang="ja-JP" altLang="en-US" dirty="0"/>
          </a:p>
        </p:txBody>
      </p:sp>
      <p:sp>
        <p:nvSpPr>
          <p:cNvPr id="89" name="正方形/長方形 88"/>
          <p:cNvSpPr/>
          <p:nvPr/>
        </p:nvSpPr>
        <p:spPr>
          <a:xfrm>
            <a:off x="4427538" y="1692275"/>
            <a:ext cx="1081087" cy="2174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/>
              <a:t>3</a:t>
            </a:r>
            <a:endParaRPr lang="ja-JP" altLang="en-US" dirty="0"/>
          </a:p>
        </p:txBody>
      </p:sp>
      <p:sp>
        <p:nvSpPr>
          <p:cNvPr id="90" name="テキスト ボックス 89"/>
          <p:cNvSpPr txBox="1">
            <a:spLocks noChangeArrowheads="1"/>
          </p:cNvSpPr>
          <p:nvPr/>
        </p:nvSpPr>
        <p:spPr bwMode="auto">
          <a:xfrm>
            <a:off x="2987675" y="4789488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3</a:t>
            </a:r>
            <a:endParaRPr lang="ja-JP" altLang="en-US"/>
          </a:p>
        </p:txBody>
      </p:sp>
      <p:sp>
        <p:nvSpPr>
          <p:cNvPr id="91" name="テキスト ボックス 90"/>
          <p:cNvSpPr txBox="1">
            <a:spLocks noChangeArrowheads="1"/>
          </p:cNvSpPr>
          <p:nvPr/>
        </p:nvSpPr>
        <p:spPr bwMode="auto">
          <a:xfrm>
            <a:off x="3035300" y="39878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4</a:t>
            </a:r>
            <a:endParaRPr lang="ja-JP" altLang="en-US"/>
          </a:p>
        </p:txBody>
      </p:sp>
      <p:sp>
        <p:nvSpPr>
          <p:cNvPr id="92" name="正方形/長方形 91"/>
          <p:cNvSpPr/>
          <p:nvPr/>
        </p:nvSpPr>
        <p:spPr>
          <a:xfrm>
            <a:off x="4427538" y="1692275"/>
            <a:ext cx="1081087" cy="2174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/>
              <a:t>5</a:t>
            </a:r>
            <a:endParaRPr lang="ja-JP" altLang="en-US" dirty="0"/>
          </a:p>
        </p:txBody>
      </p:sp>
      <p:sp>
        <p:nvSpPr>
          <p:cNvPr id="93" name="正方形/長方形 92"/>
          <p:cNvSpPr/>
          <p:nvPr/>
        </p:nvSpPr>
        <p:spPr>
          <a:xfrm>
            <a:off x="4427538" y="1476375"/>
            <a:ext cx="1081087" cy="2159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/>
              <a:t>6</a:t>
            </a:r>
            <a:endParaRPr lang="ja-JP" altLang="en-US" dirty="0"/>
          </a:p>
        </p:txBody>
      </p:sp>
      <p:sp>
        <p:nvSpPr>
          <p:cNvPr id="94" name="テキスト ボックス 93"/>
          <p:cNvSpPr txBox="1">
            <a:spLocks noChangeArrowheads="1"/>
          </p:cNvSpPr>
          <p:nvPr/>
        </p:nvSpPr>
        <p:spPr bwMode="auto">
          <a:xfrm>
            <a:off x="2987675" y="2268538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6</a:t>
            </a:r>
            <a:endParaRPr lang="ja-JP" altLang="en-US"/>
          </a:p>
        </p:txBody>
      </p:sp>
      <p:sp>
        <p:nvSpPr>
          <p:cNvPr id="95" name="テキスト ボックス 94"/>
          <p:cNvSpPr txBox="1">
            <a:spLocks noChangeArrowheads="1"/>
          </p:cNvSpPr>
          <p:nvPr/>
        </p:nvSpPr>
        <p:spPr bwMode="auto">
          <a:xfrm>
            <a:off x="2987675" y="3205163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5</a:t>
            </a:r>
            <a:endParaRPr lang="ja-JP" altLang="en-US"/>
          </a:p>
        </p:txBody>
      </p:sp>
      <p:sp>
        <p:nvSpPr>
          <p:cNvPr id="96" name="正方形/長方形 95"/>
          <p:cNvSpPr/>
          <p:nvPr/>
        </p:nvSpPr>
        <p:spPr>
          <a:xfrm>
            <a:off x="4427538" y="1692275"/>
            <a:ext cx="1081087" cy="2174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/>
              <a:t>5</a:t>
            </a:r>
            <a:endParaRPr lang="ja-JP" altLang="en-US" dirty="0"/>
          </a:p>
        </p:txBody>
      </p:sp>
      <p:sp>
        <p:nvSpPr>
          <p:cNvPr id="97" name="正方形/長方形 96"/>
          <p:cNvSpPr/>
          <p:nvPr/>
        </p:nvSpPr>
        <p:spPr>
          <a:xfrm>
            <a:off x="4427538" y="1476375"/>
            <a:ext cx="1081087" cy="2159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/>
              <a:t>6</a:t>
            </a:r>
            <a:endParaRPr lang="ja-JP" altLang="en-US" dirty="0"/>
          </a:p>
        </p:txBody>
      </p:sp>
      <p:sp>
        <p:nvSpPr>
          <p:cNvPr id="83" name="テキスト ボックス 82"/>
          <p:cNvSpPr txBox="1">
            <a:spLocks noChangeArrowheads="1"/>
          </p:cNvSpPr>
          <p:nvPr/>
        </p:nvSpPr>
        <p:spPr bwMode="auto">
          <a:xfrm>
            <a:off x="2987675" y="4789488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  <a:endParaRPr lang="ja-JP" altLang="en-US"/>
          </a:p>
        </p:txBody>
      </p:sp>
      <p:sp>
        <p:nvSpPr>
          <p:cNvPr id="84" name="テキスト ボックス 83"/>
          <p:cNvSpPr txBox="1">
            <a:spLocks noChangeArrowheads="1"/>
          </p:cNvSpPr>
          <p:nvPr/>
        </p:nvSpPr>
        <p:spPr bwMode="auto">
          <a:xfrm>
            <a:off x="3035300" y="3997325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2</a:t>
            </a:r>
            <a:endParaRPr lang="ja-JP" altLang="en-US"/>
          </a:p>
        </p:txBody>
      </p:sp>
      <p:sp>
        <p:nvSpPr>
          <p:cNvPr id="3" name="角丸四角形吹き出し 2"/>
          <p:cNvSpPr/>
          <p:nvPr/>
        </p:nvSpPr>
        <p:spPr>
          <a:xfrm>
            <a:off x="179388" y="4743450"/>
            <a:ext cx="1836737" cy="1062038"/>
          </a:xfrm>
          <a:prstGeom prst="wedgeRoundRectCallout">
            <a:avLst>
              <a:gd name="adj1" fmla="val 81591"/>
              <a:gd name="adj2" fmla="val -26524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/>
              <a:t>Recording addresses </a:t>
            </a:r>
            <a:endParaRPr lang="ja-JP" altLang="en-US" dirty="0"/>
          </a:p>
        </p:txBody>
      </p:sp>
      <p:sp>
        <p:nvSpPr>
          <p:cNvPr id="85" name="角丸四角形吹き出し 84"/>
          <p:cNvSpPr/>
          <p:nvPr/>
        </p:nvSpPr>
        <p:spPr>
          <a:xfrm>
            <a:off x="171450" y="4765451"/>
            <a:ext cx="2168525" cy="1039813"/>
          </a:xfrm>
          <a:prstGeom prst="wedgeRoundRectCallout">
            <a:avLst>
              <a:gd name="adj1" fmla="val 81591"/>
              <a:gd name="adj2" fmla="val -26524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same address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/>
              <a:t>→ </a:t>
            </a:r>
            <a:r>
              <a:rPr lang="en-US" altLang="ja-JP" sz="1600" dirty="0" smtClean="0"/>
              <a:t>incoming data have to wait</a:t>
            </a:r>
            <a:endParaRPr lang="ja-JP" altLang="en-US" sz="1600" dirty="0"/>
          </a:p>
        </p:txBody>
      </p:sp>
      <p:sp>
        <p:nvSpPr>
          <p:cNvPr id="86" name="角丸四角形吹き出し 85"/>
          <p:cNvSpPr/>
          <p:nvPr/>
        </p:nvSpPr>
        <p:spPr>
          <a:xfrm>
            <a:off x="107950" y="4941888"/>
            <a:ext cx="2447925" cy="742950"/>
          </a:xfrm>
          <a:prstGeom prst="wedgeRoundRectCallout">
            <a:avLst>
              <a:gd name="adj1" fmla="val 66617"/>
              <a:gd name="adj2" fmla="val -42479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Updated</a:t>
            </a:r>
            <a:endParaRPr lang="en-US" altLang="ja-JP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 smtClean="0"/>
              <a:t>→</a:t>
            </a:r>
            <a:r>
              <a:rPr lang="en-US" altLang="ja-JP" sz="1600" dirty="0" smtClean="0"/>
              <a:t>Processing finished</a:t>
            </a:r>
            <a:endParaRPr lang="en-US" altLang="ja-JP" sz="1600" dirty="0"/>
          </a:p>
        </p:txBody>
      </p:sp>
      <p:sp>
        <p:nvSpPr>
          <p:cNvPr id="98" name="角丸四角形吹き出し 97"/>
          <p:cNvSpPr/>
          <p:nvPr/>
        </p:nvSpPr>
        <p:spPr>
          <a:xfrm>
            <a:off x="7308304" y="4052614"/>
            <a:ext cx="1693862" cy="744538"/>
          </a:xfrm>
          <a:prstGeom prst="wedgeRoundRectCallout">
            <a:avLst>
              <a:gd name="adj1" fmla="val -63219"/>
              <a:gd name="adj2" fmla="val 46566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can go to the arithmetic unit</a:t>
            </a:r>
            <a:endParaRPr lang="en-US" altLang="ja-JP" sz="1600" dirty="0"/>
          </a:p>
        </p:txBody>
      </p:sp>
      <p:sp>
        <p:nvSpPr>
          <p:cNvPr id="99" name="角丸四角形吹き出し 98"/>
          <p:cNvSpPr/>
          <p:nvPr/>
        </p:nvSpPr>
        <p:spPr>
          <a:xfrm>
            <a:off x="93663" y="2636912"/>
            <a:ext cx="2173287" cy="939800"/>
          </a:xfrm>
          <a:prstGeom prst="wedgeRoundRectCallout">
            <a:avLst>
              <a:gd name="adj1" fmla="val 73814"/>
              <a:gd name="adj2" fmla="val 29155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same address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 smtClean="0"/>
              <a:t>→</a:t>
            </a:r>
            <a:r>
              <a:rPr lang="en-US" altLang="ja-JP" sz="1600" dirty="0" smtClean="0"/>
              <a:t>incoming data have to wait</a:t>
            </a:r>
            <a:endParaRPr lang="en-US" altLang="ja-JP" sz="1600" dirty="0"/>
          </a:p>
        </p:txBody>
      </p:sp>
      <p:sp>
        <p:nvSpPr>
          <p:cNvPr id="100" name="角丸四角形吹き出し 99"/>
          <p:cNvSpPr/>
          <p:nvPr/>
        </p:nvSpPr>
        <p:spPr>
          <a:xfrm>
            <a:off x="7380288" y="3997325"/>
            <a:ext cx="1566862" cy="744538"/>
          </a:xfrm>
          <a:prstGeom prst="wedgeRoundRectCallout">
            <a:avLst>
              <a:gd name="adj1" fmla="val -63219"/>
              <a:gd name="adj2" fmla="val 46566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Go to the </a:t>
            </a:r>
            <a:r>
              <a:rPr lang="en-US" altLang="ja-JP" sz="1600" dirty="0"/>
              <a:t>arithmetic unit</a:t>
            </a:r>
          </a:p>
        </p:txBody>
      </p:sp>
      <p:sp>
        <p:nvSpPr>
          <p:cNvPr id="101" name="テキスト ボックス 100"/>
          <p:cNvSpPr txBox="1">
            <a:spLocks noChangeArrowheads="1"/>
          </p:cNvSpPr>
          <p:nvPr/>
        </p:nvSpPr>
        <p:spPr bwMode="auto">
          <a:xfrm>
            <a:off x="6589713" y="1146175"/>
            <a:ext cx="1031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10 clock</a:t>
            </a:r>
            <a:endParaRPr lang="ja-JP" altLang="en-US"/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250826" y="644495"/>
            <a:ext cx="3241054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Assumption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ja-JP" sz="1600" dirty="0"/>
              <a:t>4 </a:t>
            </a:r>
            <a:r>
              <a:rPr lang="en-US" altLang="ja-JP" sz="1600" dirty="0" smtClean="0"/>
              <a:t>stage-pipeline </a:t>
            </a:r>
            <a:r>
              <a:rPr lang="en-US" altLang="ja-JP" sz="1600" dirty="0"/>
              <a:t>arithmetic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ja-JP" sz="1600" dirty="0" smtClean="0"/>
              <a:t>Two-dimensional vector quantity</a:t>
            </a:r>
            <a:endParaRPr lang="ja-JP" altLang="en-US" sz="1600" dirty="0"/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5E-6 -2.22222E-6 L -0.00399 0.62477 " pathEditMode="fixed" rAng="0" ptsTypes="AA">
                                      <p:cBhvr>
                                        <p:cTn id="6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3122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5E-6 -7.40741E-7 L -0.00382 0.62477 " pathEditMode="fixed" rAng="0" ptsTypes="AA">
                                      <p:cBhvr>
                                        <p:cTn id="8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31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82211E-7 L -0.00034 -0.11173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5598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4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4.63567E-6 L -0.00399 0.2991 " pathEditMode="fixed" rAng="0" ptsTypes="AA">
                                      <p:cBhvr>
                                        <p:cTn id="5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14943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99884E-6 L -0.00382 0.29909 " pathEditMode="fixed" rAng="0" ptsTypes="AA">
                                      <p:cBhvr>
                                        <p:cTn id="61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149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5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0.29886 L 0.10226 0.29886 C 0.14983 0.29886 0.20868 0.3449 0.20868 0.38237 L 0.20868 0.4668 " pathEditMode="relative" rAng="0" ptsTypes="FfFF">
                                      <p:cBhvr>
                                        <p:cTn id="64" dur="1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25" y="8397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5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0.29886 L 0.10243 0.29886 C 0.15 0.29886 0.20885 0.34443 0.20885 0.38191 L 0.20885 0.4668 " pathEditMode="relative" rAng="0" ptsTypes="FfFF">
                                      <p:cBhvr>
                                        <p:cTn id="66" dur="1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25" y="8397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-0.11181 L -0.00069 -0.37431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13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4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9757E-6 L -0.00382 0.62486 " pathEditMode="fixed" rAng="0" ptsTypes="AA">
                                      <p:cBhvr>
                                        <p:cTn id="99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31243"/>
                                    </p:animMotion>
                                  </p:childTnLst>
                                </p:cTn>
                              </p:par>
                              <p:par>
                                <p:cTn id="10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8.28512E-7 L -0.00399 0.62485 " pathEditMode="fixed" rAng="0" ptsTypes="AA">
                                      <p:cBhvr>
                                        <p:cTn id="101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312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42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64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-0.37422 L -0.00034 -0.4057 " pathEditMode="relative" rAng="0" ptsTypes="AA">
                                      <p:cBhvr>
                                        <p:cTn id="133" dur="1000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1574"/>
                                    </p:animMotion>
                                  </p:childTnLst>
                                </p:cTn>
                              </p:par>
                              <p:par>
                                <p:cTn id="134" presetID="64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0.03517 L -0.00034 -0.11178 " pathEditMode="relative" rAng="0" ptsTypes="AA">
                                      <p:cBhvr>
                                        <p:cTn id="135" dur="1000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3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4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8.28512E-7 L -0.00399 0.62485 " pathEditMode="fixed" rAng="0" ptsTypes="AA">
                                      <p:cBhvr>
                                        <p:cTn id="163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31243"/>
                                    </p:animMotion>
                                  </p:childTnLst>
                                </p:cTn>
                              </p:par>
                              <p:par>
                                <p:cTn id="16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9757E-6 L -0.00382 0.62486 " pathEditMode="fixed" rAng="0" ptsTypes="AA">
                                      <p:cBhvr>
                                        <p:cTn id="165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312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64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-0.11178 L -0.00034 -0.37422 " pathEditMode="relative" rAng="0" ptsTypes="AA">
                                      <p:cBhvr>
                                        <p:cTn id="169" dur="2000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122"/>
                                    </p:animMotion>
                                  </p:childTnLst>
                                </p:cTn>
                              </p:par>
                              <p:par>
                                <p:cTn id="1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42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42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8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111 0.46681 C 0.23056 0.4675 0.2507 0.46727 0.26997 0.47121 C 0.27413 0.47468 0.27413 0.47745 0.27674 0.48277 C 0.27795 0.48855 0.27952 0.49202 0.27674 0.4985 C 0.27622 0.49989 0.27448 0.49943 0.27344 0.49989 C 0.26667 0.5029 0.25973 0.50475 0.25295 0.50729 C 0.23299 0.5066 0.175 0.51053 0.15886 0.5029 C 0.14966 0.50336 0.14063 0.50243 0.1316 0.50452 C 0.129 0.50498 0.12743 0.50937 0.12483 0.5103 C 0.11945 0.51169 0.11407 0.51377 0.10886 0.51585 C 0.09479 0.5214 0.07934 0.51747 0.06476 0.51863 C 0.05973 0.51909 0.05486 0.52001 0.05 0.52025 C 0.03976 0.52094 0.02952 0.52117 0.01927 0.52163 C 0.01598 0.52834 0.01337 0.53574 0.01146 0.54315 C 0.01059 0.55517 0.00938 0.56142 0.00695 0.57229 C 0.00747 0.59057 0.0092 0.60676 0.0092 0.62434 " pathEditMode="relative" rAng="0" ptsTypes="fffffffffffffffA">
                                      <p:cBhvr>
                                        <p:cTn id="21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88" y="7865"/>
                                    </p:animMotion>
                                  </p:childTnLst>
                                </p:cTn>
                              </p:par>
                              <p:par>
                                <p:cTn id="2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63567E-6 L -0.00382 0.2991 " pathEditMode="relative" rAng="0" ptsTypes="AA">
                                      <p:cBhvr>
                                        <p:cTn id="221" dur="1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14943"/>
                                    </p:animMotion>
                                  </p:childTnLst>
                                </p:cTn>
                              </p:par>
                              <p:par>
                                <p:cTn id="22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81841E-6 L -0.00382 0.2991 " pathEditMode="relative" rAng="0" ptsTypes="AA">
                                      <p:cBhvr>
                                        <p:cTn id="223" dur="1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149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25" presetID="10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29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885 0.4705 C 0.2 0.4668 0.20503 0.46934 0.22222 0.4705 C 0.23003 0.47096 0.23802 0.47143 0.24583 0.47189 C 0.25347 0.4742 0.26128 0.47536 0.26927 0.47675 C 0.2776 0.48045 0.26788 0.47467 0.27378 0.48276 C 0.27639 0.48669 0.28837 0.48716 0.29375 0.49201 C 0.29496 0.50566 0.29722 0.51908 0.30052 0.5318 C 0.29948 0.53851 0.2974 0.5591 0.29375 0.56419 C 0.28837 0.57159 0.26198 0.57136 0.25677 0.57182 C 0.24896 0.57136 0.24132 0.57159 0.23351 0.57043 C 0.23108 0.5702 0.22674 0.56719 0.22674 0.56743 C 0.22014 0.56743 0.17378 0.56326 0.15417 0.57182 C 0.13785 0.57043 0.12118 0.56858 0.10503 0.56557 C 0.08403 0.56673 0.06354 0.56951 0.04253 0.57182 C 0.03767 0.57575 0.0342 0.58061 0.02917 0.58408 C 0.02639 0.58986 0.02205 0.59565 0.01788 0.59958 C 0.01615 0.60721 0.01562 0.61508 0.01354 0.62248 C 0.0125 0.62664 0.01146 0.63034 0.01146 0.63474 " pathEditMode="relative" rAng="0" ptsTypes="fffffffffffffffffA">
                                      <p:cBhvr>
                                        <p:cTn id="230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95" y="8027"/>
                                    </p:animMotion>
                                  </p:childTnLst>
                                </p:cTn>
                              </p:par>
                              <p:par>
                                <p:cTn id="231" presetID="5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0.29909 L 0.10226 0.29909 C 0.15 0.29909 0.20885 0.34489 0.20885 0.38237 L 0.20885 0.4668 " pathEditMode="relative" rAng="0" ptsTypes="FfFF">
                                      <p:cBhvr>
                                        <p:cTn id="232" dur="1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25" y="8374"/>
                                    </p:animMotion>
                                  </p:childTnLst>
                                </p:cTn>
                              </p:par>
                              <p:par>
                                <p:cTn id="233" presetID="5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0.29887 L 0.10226 0.29887 C 0.15 0.29887 0.20885 0.3449 0.20885 0.38261 L 0.20885 0.46704 " pathEditMode="relative" rAng="0" ptsTypes="FfFF">
                                      <p:cBhvr>
                                        <p:cTn id="234" dur="1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25" y="83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3500"/>
                            </p:stCondLst>
                            <p:childTnLst>
                              <p:par>
                                <p:cTn id="236" presetID="10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4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4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64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-0.37428 L -0.00034 -0.40366 " pathEditMode="relative" rAng="0" ptsTypes="AA">
                                      <p:cBhvr>
                                        <p:cTn id="246" dur="2000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1480"/>
                                    </p:animMotion>
                                  </p:childTnLst>
                                </p:cTn>
                              </p:par>
                              <p:par>
                                <p:cTn id="247" presetID="64" presetClass="path" presetSubtype="0" accel="50000" decel="5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0.03516 L -2.5E-6 -0.11173 " pathEditMode="relative" rAng="0" ptsTypes="AA">
                                      <p:cBhvr>
                                        <p:cTn id="248" dur="2000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356"/>
                                    </p:animMotion>
                                  </p:childTnLst>
                                </p:cTn>
                              </p:par>
                              <p:par>
                                <p:cTn id="2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" grpId="0" animBg="1"/>
      <p:bldP spid="451" grpId="1" animBg="1"/>
      <p:bldP spid="451" grpId="2" animBg="1"/>
      <p:bldP spid="451" grpId="3" animBg="1"/>
      <p:bldP spid="451" grpId="4" animBg="1"/>
      <p:bldP spid="451" grpId="5" animBg="1"/>
      <p:bldP spid="451" grpId="6" animBg="1"/>
      <p:bldP spid="67" grpId="0" animBg="1"/>
      <p:bldP spid="67" grpId="1" animBg="1"/>
      <p:bldP spid="67" grpId="2" animBg="1"/>
      <p:bldP spid="67" grpId="3" animBg="1"/>
      <p:bldP spid="67" grpId="4" animBg="1"/>
      <p:bldP spid="71" grpId="0" animBg="1"/>
      <p:bldP spid="71" grpId="1" animBg="1"/>
      <p:bldP spid="71" grpId="2" animBg="1"/>
      <p:bldP spid="71" grpId="3" animBg="1"/>
      <p:bldP spid="71" grpId="4" animBg="1"/>
      <p:bldP spid="74" grpId="0"/>
      <p:bldP spid="74" grpId="1"/>
      <p:bldP spid="75" grpId="0"/>
      <p:bldP spid="75" grpId="1"/>
      <p:bldP spid="76" grpId="0"/>
      <p:bldP spid="76" grpId="1"/>
      <p:bldP spid="77" grpId="0"/>
      <p:bldP spid="77" grpId="1"/>
      <p:bldP spid="57" grpId="0" animBg="1"/>
      <p:bldP spid="57" grpId="1" animBg="1"/>
      <p:bldP spid="68" grpId="0" animBg="1"/>
      <p:bldP spid="68" grpId="1" animBg="1"/>
      <p:bldP spid="8" grpId="0"/>
      <p:bldP spid="8" grpId="1"/>
      <p:bldP spid="70" grpId="0"/>
      <p:bldP spid="70" grpId="1"/>
      <p:bldP spid="79" grpId="0"/>
      <p:bldP spid="79" grpId="1"/>
      <p:bldP spid="80" grpId="0"/>
      <p:bldP spid="80" grpId="1"/>
      <p:bldP spid="88" grpId="0" animBg="1"/>
      <p:bldP spid="88" grpId="1" animBg="1"/>
      <p:bldP spid="88" grpId="2" animBg="1"/>
      <p:bldP spid="89" grpId="0" animBg="1"/>
      <p:bldP spid="89" grpId="1" animBg="1"/>
      <p:bldP spid="89" grpId="2" animBg="1"/>
      <p:bldP spid="90" grpId="0"/>
      <p:bldP spid="90" grpId="1"/>
      <p:bldP spid="91" grpId="0"/>
      <p:bldP spid="91" grpId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/>
      <p:bldP spid="95" grpId="0"/>
      <p:bldP spid="96" grpId="0" animBg="1"/>
      <p:bldP spid="96" grpId="1" animBg="1"/>
      <p:bldP spid="96" grpId="2" animBg="1"/>
      <p:bldP spid="97" grpId="0" animBg="1"/>
      <p:bldP spid="97" grpId="1" animBg="1"/>
      <p:bldP spid="97" grpId="2" animBg="1"/>
      <p:bldP spid="83" grpId="0"/>
      <p:bldP spid="84" grpId="0"/>
      <p:bldP spid="3" grpId="0" animBg="1"/>
      <p:bldP spid="3" grpId="1" animBg="1"/>
      <p:bldP spid="85" grpId="0" animBg="1"/>
      <p:bldP spid="85" grpId="1" animBg="1"/>
      <p:bldP spid="86" grpId="0" animBg="1"/>
      <p:bldP spid="86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8350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ja-JP" sz="4000" dirty="0" smtClean="0"/>
              <a:t>Parameters</a:t>
            </a:r>
            <a:endParaRPr lang="ja-JP" altLang="en-US" sz="40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2797CE-0457-4A12-982C-ADE0E4B0E58D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ja-JP" dirty="0">
                <a:solidFill>
                  <a:schemeClr val="tx1"/>
                </a:solidFill>
              </a:rPr>
              <a:t>Parameterization supports us to generate </a:t>
            </a:r>
            <a:r>
              <a:rPr lang="en-US" altLang="ja-JP">
                <a:solidFill>
                  <a:schemeClr val="tx1"/>
                </a:solidFill>
              </a:rPr>
              <a:t>various </a:t>
            </a:r>
            <a:r>
              <a:rPr lang="en-US" altLang="ja-JP" smtClean="0">
                <a:solidFill>
                  <a:schemeClr val="tx1"/>
                </a:solidFill>
              </a:rPr>
              <a:t>types </a:t>
            </a:r>
            <a:r>
              <a:rPr lang="en-US" altLang="ja-JP" dirty="0">
                <a:solidFill>
                  <a:schemeClr val="tx1"/>
                </a:solidFill>
              </a:rPr>
              <a:t>of </a:t>
            </a:r>
            <a:r>
              <a:rPr lang="en-US" altLang="ja-JP" dirty="0" err="1">
                <a:solidFill>
                  <a:schemeClr val="tx1"/>
                </a:solidFill>
              </a:rPr>
              <a:t>OoO</a:t>
            </a:r>
            <a:r>
              <a:rPr lang="en-US" altLang="ja-JP" dirty="0">
                <a:solidFill>
                  <a:schemeClr val="tx1"/>
                </a:solidFill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</a:rPr>
              <a:t>mechanism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ja-JP" i="1" dirty="0">
                <a:solidFill>
                  <a:schemeClr val="tx1"/>
                </a:solidFill>
              </a:rPr>
              <a:t>latency</a:t>
            </a:r>
            <a:r>
              <a:rPr lang="en-US" altLang="ja-JP" dirty="0">
                <a:solidFill>
                  <a:schemeClr val="tx1"/>
                </a:solidFill>
              </a:rPr>
              <a:t> is set as same number of pipeline depth in an arithmetic unit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altLang="ja-JP" sz="2000" i="1" dirty="0">
                <a:solidFill>
                  <a:schemeClr val="tx1"/>
                </a:solidFill>
              </a:rPr>
              <a:t>latency</a:t>
            </a:r>
            <a:r>
              <a:rPr lang="en-US" altLang="ja-JP" sz="2000" dirty="0">
                <a:solidFill>
                  <a:schemeClr val="tx1"/>
                </a:solidFill>
              </a:rPr>
              <a:t> decides the number of entries in an execution monitor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altLang="ja-JP" i="1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altLang="ja-JP" i="1" dirty="0">
                <a:solidFill>
                  <a:schemeClr val="tx1"/>
                </a:solidFill>
              </a:rPr>
              <a:t>dimension </a:t>
            </a:r>
            <a:r>
              <a:rPr lang="en-US" altLang="ja-JP" dirty="0">
                <a:solidFill>
                  <a:schemeClr val="tx1"/>
                </a:solidFill>
              </a:rPr>
              <a:t>is</a:t>
            </a:r>
            <a:r>
              <a:rPr lang="en-US" altLang="ja-JP" i="1" dirty="0">
                <a:solidFill>
                  <a:schemeClr val="tx1"/>
                </a:solidFill>
              </a:rPr>
              <a:t> </a:t>
            </a:r>
            <a:r>
              <a:rPr lang="en-US" altLang="ja-JP" dirty="0">
                <a:solidFill>
                  <a:schemeClr val="tx1"/>
                </a:solidFill>
              </a:rPr>
              <a:t>quantity vector dimension</a:t>
            </a:r>
            <a:endParaRPr lang="en-US" altLang="ja-JP" i="1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altLang="ja-JP" i="1" dirty="0">
                <a:solidFill>
                  <a:schemeClr val="tx1"/>
                </a:solidFill>
              </a:rPr>
              <a:t>set</a:t>
            </a:r>
            <a:r>
              <a:rPr lang="en-US" altLang="ja-JP" dirty="0">
                <a:solidFill>
                  <a:schemeClr val="tx1"/>
                </a:solidFill>
              </a:rPr>
              <a:t> is the parameter decided by a designer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lvl="1" fontAlgn="auto">
              <a:spcAft>
                <a:spcPts val="0"/>
              </a:spcAft>
              <a:defRPr/>
            </a:pPr>
            <a:r>
              <a:rPr lang="en-US" altLang="ja-JP" sz="2000" dirty="0">
                <a:solidFill>
                  <a:schemeClr val="tx1"/>
                </a:solidFill>
              </a:rPr>
              <a:t>“</a:t>
            </a:r>
            <a:r>
              <a:rPr lang="en-US" altLang="ja-JP" sz="2000" i="1" dirty="0" err="1">
                <a:solidFill>
                  <a:schemeClr val="tx1"/>
                </a:solidFill>
              </a:rPr>
              <a:t>set</a:t>
            </a:r>
            <a:r>
              <a:rPr lang="en-US" altLang="ja-JP" sz="2000" dirty="0" err="1">
                <a:solidFill>
                  <a:schemeClr val="tx1"/>
                </a:solidFill>
              </a:rPr>
              <a:t>×</a:t>
            </a:r>
            <a:r>
              <a:rPr lang="en-US" altLang="ja-JP" sz="2000" i="1" dirty="0" err="1">
                <a:solidFill>
                  <a:schemeClr val="tx1"/>
                </a:solidFill>
              </a:rPr>
              <a:t>dimension</a:t>
            </a:r>
            <a:r>
              <a:rPr lang="en-US" altLang="ja-JP" sz="2000" dirty="0">
                <a:solidFill>
                  <a:schemeClr val="tx1"/>
                </a:solidFill>
              </a:rPr>
              <a:t>” equals to the number of waiting buffer</a:t>
            </a:r>
          </a:p>
          <a:p>
            <a:endParaRPr kumimoji="1" lang="ja-JP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ja-JP" dirty="0" smtClean="0"/>
              <a:t>Agenda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ja-JP" sz="3200" dirty="0" smtClean="0">
                <a:solidFill>
                  <a:schemeClr val="bg1">
                    <a:lumMod val="65000"/>
                  </a:schemeClr>
                </a:solidFill>
              </a:rPr>
              <a:t>Motivation</a:t>
            </a:r>
          </a:p>
          <a:p>
            <a:pPr marL="857250" lvl="1" indent="-457200" fontAlgn="auto">
              <a:spcAft>
                <a:spcPts val="0"/>
              </a:spcAft>
              <a:defRPr/>
            </a:pPr>
            <a:r>
              <a:rPr lang="en-US" altLang="ja-JP" sz="2000" dirty="0" smtClean="0">
                <a:solidFill>
                  <a:schemeClr val="bg1">
                    <a:lumMod val="65000"/>
                  </a:schemeClr>
                </a:solidFill>
              </a:rPr>
              <a:t>CFD and </a:t>
            </a:r>
            <a:r>
              <a:rPr lang="en-US" altLang="ja-JP" sz="2000" dirty="0" err="1" smtClean="0">
                <a:solidFill>
                  <a:schemeClr val="bg1">
                    <a:lumMod val="65000"/>
                  </a:schemeClr>
                </a:solidFill>
              </a:rPr>
              <a:t>FaSTAR</a:t>
            </a:r>
            <a:r>
              <a:rPr lang="en-US" altLang="ja-JP" sz="20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</a:p>
          <a:p>
            <a:pPr marL="857250" lvl="1" indent="-457200" fontAlgn="auto">
              <a:spcAft>
                <a:spcPts val="0"/>
              </a:spcAft>
              <a:defRPr/>
            </a:pPr>
            <a:r>
              <a:rPr lang="en-US" altLang="ja-JP" sz="2000" dirty="0" smtClean="0">
                <a:solidFill>
                  <a:schemeClr val="bg1">
                    <a:lumMod val="65000"/>
                  </a:schemeClr>
                </a:solidFill>
              </a:rPr>
              <a:t>and Unstructured Grid</a:t>
            </a:r>
            <a:endParaRPr lang="en-US" altLang="ja-JP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ja-JP" sz="3200" dirty="0" smtClean="0">
                <a:solidFill>
                  <a:schemeClr val="bg1">
                    <a:lumMod val="65000"/>
                  </a:schemeClr>
                </a:solidFill>
              </a:rPr>
              <a:t>RAW hazards</a:t>
            </a:r>
            <a:endParaRPr lang="en-US" altLang="ja-JP" sz="2000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ja-JP" sz="3200" dirty="0" smtClean="0">
                <a:solidFill>
                  <a:schemeClr val="bg1">
                    <a:lumMod val="65000"/>
                  </a:schemeClr>
                </a:solidFill>
              </a:rPr>
              <a:t>Out-of-Order Mechanism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ja-JP" sz="3200" dirty="0" smtClean="0">
                <a:solidFill>
                  <a:schemeClr val="tx1"/>
                </a:solidFill>
              </a:rPr>
              <a:t>Evaluation</a:t>
            </a:r>
            <a:endParaRPr lang="en-US" altLang="ja-JP" sz="3200" dirty="0">
              <a:solidFill>
                <a:schemeClr val="tx1"/>
              </a:solidFill>
            </a:endParaRP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ja-JP" sz="3200" dirty="0" smtClean="0">
                <a:solidFill>
                  <a:schemeClr val="bg1">
                    <a:lumMod val="65000"/>
                  </a:schemeClr>
                </a:solidFill>
              </a:rPr>
              <a:t>Conclusion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238F0-6C0D-4A79-8F52-863365999B76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44463"/>
            <a:ext cx="8229600" cy="9810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ja-JP" dirty="0" smtClean="0"/>
              <a:t>Evaluation Environment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195089-F71F-4883-A2C0-12BE9ECB95E2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323528" y="1268413"/>
            <a:ext cx="8229600" cy="2447925"/>
          </a:xfrm>
        </p:spPr>
        <p:txBody>
          <a:bodyPr rtlCol="0"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altLang="ja-JP" sz="2000" dirty="0">
                <a:solidFill>
                  <a:schemeClr val="tx1"/>
                </a:solidFill>
              </a:rPr>
              <a:t>FPGA </a:t>
            </a:r>
            <a:r>
              <a:rPr lang="ja-JP" altLang="en-US" sz="2000" dirty="0">
                <a:solidFill>
                  <a:schemeClr val="tx1"/>
                </a:solidFill>
              </a:rPr>
              <a:t>：</a:t>
            </a:r>
            <a:r>
              <a:rPr lang="en-US" altLang="ja-JP" sz="2000" dirty="0">
                <a:solidFill>
                  <a:schemeClr val="tx1"/>
                </a:solidFill>
              </a:rPr>
              <a:t> Xilinx Virtex-4</a:t>
            </a:r>
            <a:r>
              <a:rPr lang="ja-JP" altLang="en-US" sz="2000" dirty="0">
                <a:solidFill>
                  <a:schemeClr val="tx1"/>
                </a:solidFill>
              </a:rPr>
              <a:t> </a:t>
            </a:r>
            <a:r>
              <a:rPr lang="en-US" altLang="ja-JP" sz="2000" dirty="0" smtClean="0">
                <a:solidFill>
                  <a:schemeClr val="tx1"/>
                </a:solidFill>
              </a:rPr>
              <a:t>XC4VLX100</a:t>
            </a:r>
            <a:endParaRPr lang="ja-JP" altLang="en-US" sz="2000" dirty="0">
              <a:solidFill>
                <a:schemeClr val="tx1"/>
              </a:solidFill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altLang="ja-JP" sz="2000" dirty="0">
                <a:solidFill>
                  <a:schemeClr val="tx1"/>
                </a:solidFill>
              </a:rPr>
              <a:t>Double-precision floating-point units based on IEEE754</a:t>
            </a:r>
            <a:endParaRPr lang="ja-JP" altLang="en-US" sz="2000" dirty="0">
              <a:solidFill>
                <a:schemeClr val="tx1"/>
              </a:solidFill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altLang="ja-JP" sz="2000" dirty="0">
                <a:solidFill>
                  <a:schemeClr val="tx1"/>
                </a:solidFill>
              </a:rPr>
              <a:t>Floating point units, </a:t>
            </a:r>
            <a:r>
              <a:rPr lang="en-GB" altLang="ja-JP" sz="2000" dirty="0" err="1">
                <a:solidFill>
                  <a:schemeClr val="tx1"/>
                </a:solidFill>
              </a:rPr>
              <a:t>BlockRAMs</a:t>
            </a:r>
            <a:r>
              <a:rPr lang="en-GB" altLang="ja-JP" sz="2000" dirty="0">
                <a:solidFill>
                  <a:schemeClr val="tx1"/>
                </a:solidFill>
              </a:rPr>
              <a:t> and FIFOs are generated by Xilinx CORE Generator</a:t>
            </a:r>
            <a:endParaRPr lang="ja-JP" altLang="en-US" sz="2000" dirty="0">
              <a:solidFill>
                <a:schemeClr val="tx1"/>
              </a:solidFill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altLang="ja-JP" sz="2000" dirty="0">
                <a:solidFill>
                  <a:schemeClr val="tx1"/>
                </a:solidFill>
              </a:rPr>
              <a:t>Synthesis</a:t>
            </a:r>
            <a:r>
              <a:rPr lang="ja-JP" altLang="en-US" sz="2000" dirty="0">
                <a:solidFill>
                  <a:schemeClr val="tx1"/>
                </a:solidFill>
              </a:rPr>
              <a:t>　：　</a:t>
            </a:r>
            <a:r>
              <a:rPr lang="en-US" altLang="ja-JP" sz="2000" dirty="0">
                <a:solidFill>
                  <a:schemeClr val="tx1"/>
                </a:solidFill>
              </a:rPr>
              <a:t>Xilinx ISE </a:t>
            </a:r>
            <a:r>
              <a:rPr lang="en-US" altLang="ja-JP" sz="2000" dirty="0" smtClean="0">
                <a:solidFill>
                  <a:schemeClr val="tx1"/>
                </a:solidFill>
              </a:rPr>
              <a:t>13.2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altLang="ja-JP" sz="2000" dirty="0">
                <a:solidFill>
                  <a:schemeClr val="tx1"/>
                </a:solidFill>
              </a:rPr>
              <a:t>Test dataset</a:t>
            </a:r>
            <a:r>
              <a:rPr lang="ja-JP" altLang="en-US" sz="2000" dirty="0">
                <a:solidFill>
                  <a:schemeClr val="tx1"/>
                </a:solidFill>
              </a:rPr>
              <a:t>　：　</a:t>
            </a:r>
            <a:r>
              <a:rPr lang="en-US" altLang="ja-JP" sz="2000" dirty="0">
                <a:solidFill>
                  <a:schemeClr val="tx1"/>
                </a:solidFill>
              </a:rPr>
              <a:t>grid data around 22,883 faces</a:t>
            </a:r>
          </a:p>
          <a:p>
            <a:pPr marL="109728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ja-JP" altLang="en-US" sz="2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ja-JP" alt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6674395"/>
              </p:ext>
            </p:extLst>
          </p:nvPr>
        </p:nvGraphicFramePr>
        <p:xfrm>
          <a:off x="827581" y="4110038"/>
          <a:ext cx="7560842" cy="24688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827896"/>
                <a:gridCol w="1827896"/>
                <a:gridCol w="1412465"/>
                <a:gridCol w="1353582"/>
                <a:gridCol w="1139003"/>
              </a:tblGrid>
              <a:tr h="30575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computation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operation</a:t>
                      </a:r>
                      <a:endParaRPr kumimoji="1" lang="en-US" altLang="ja-JP" baseline="0" dirty="0" smtClean="0"/>
                    </a:p>
                    <a:p>
                      <a:pPr algn="ctr"/>
                      <a:r>
                        <a:rPr kumimoji="1" lang="en-US" altLang="ja-JP" baseline="0" smtClean="0"/>
                        <a:t>type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latency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dimension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Iteration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0575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Surface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Adder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1000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0575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Green</a:t>
                      </a:r>
                      <a:r>
                        <a:rPr kumimoji="1" lang="en-US" altLang="ja-JP" baseline="0" dirty="0" smtClean="0"/>
                        <a:t> Gauss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Adder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1000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0575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Sum</a:t>
                      </a:r>
                      <a:r>
                        <a:rPr kumimoji="1" lang="en-US" altLang="ja-JP" baseline="0" dirty="0" smtClean="0"/>
                        <a:t> Eigen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Adder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1000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0575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Max</a:t>
                      </a:r>
                      <a:r>
                        <a:rPr kumimoji="1" lang="en-US" altLang="ja-JP" baseline="0" dirty="0" smtClean="0"/>
                        <a:t> Eigen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Comparator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1000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0575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Coefficient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Adder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8166" name="テキスト ボックス 2"/>
          <p:cNvSpPr txBox="1">
            <a:spLocks noChangeArrowheads="1"/>
          </p:cNvSpPr>
          <p:nvPr/>
        </p:nvSpPr>
        <p:spPr bwMode="auto">
          <a:xfrm>
            <a:off x="2336732" y="3716338"/>
            <a:ext cx="374980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 dirty="0"/>
              <a:t>Table1. Parameters on each </a:t>
            </a:r>
            <a:r>
              <a:rPr lang="en-US" altLang="ja-JP" dirty="0" smtClean="0"/>
              <a:t>solver</a:t>
            </a:r>
            <a:endParaRPr lang="ja-JP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7921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ja-JP" sz="4000" dirty="0" smtClean="0"/>
              <a:t>Hazards reduction</a:t>
            </a:r>
            <a:endParaRPr lang="ja-JP" altLang="en-US" sz="4000" dirty="0"/>
          </a:p>
        </p:txBody>
      </p:sp>
      <p:sp>
        <p:nvSpPr>
          <p:cNvPr id="50178" name="コンテンツ プレースホルダー 5"/>
          <p:cNvSpPr>
            <a:spLocks noGrp="1"/>
          </p:cNvSpPr>
          <p:nvPr>
            <p:ph sz="quarter" idx="13"/>
          </p:nvPr>
        </p:nvSpPr>
        <p:spPr>
          <a:xfrm>
            <a:off x="539750" y="4765675"/>
            <a:ext cx="8245475" cy="1758950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Increasing </a:t>
            </a:r>
            <a:r>
              <a:rPr lang="en-US" altLang="ja-JP" i="1" dirty="0" smtClean="0">
                <a:solidFill>
                  <a:schemeClr val="tx1"/>
                </a:solidFill>
              </a:rPr>
              <a:t>set </a:t>
            </a:r>
            <a:r>
              <a:rPr lang="en-US" altLang="ja-JP" dirty="0" smtClean="0">
                <a:solidFill>
                  <a:schemeClr val="tx1"/>
                </a:solidFill>
              </a:rPr>
              <a:t>reduced the number of RAW hazards</a:t>
            </a:r>
          </a:p>
          <a:p>
            <a:r>
              <a:rPr lang="en-US" altLang="ja-JP" dirty="0" smtClean="0">
                <a:solidFill>
                  <a:schemeClr val="tx1"/>
                </a:solidFill>
              </a:rPr>
              <a:t>In most cases</a:t>
            </a:r>
            <a:r>
              <a:rPr lang="en-US" altLang="ja-JP" i="1" dirty="0" smtClean="0">
                <a:solidFill>
                  <a:schemeClr val="tx1"/>
                </a:solidFill>
              </a:rPr>
              <a:t>, </a:t>
            </a:r>
            <a:r>
              <a:rPr lang="en-US" altLang="ja-JP" dirty="0" smtClean="0">
                <a:solidFill>
                  <a:schemeClr val="tx1"/>
                </a:solidFill>
              </a:rPr>
              <a:t> hazards were eliminated when </a:t>
            </a:r>
            <a:r>
              <a:rPr lang="en-US" altLang="ja-JP" i="1" dirty="0" smtClean="0">
                <a:solidFill>
                  <a:schemeClr val="tx1"/>
                </a:solidFill>
              </a:rPr>
              <a:t>set</a:t>
            </a:r>
            <a:r>
              <a:rPr lang="en-US" altLang="ja-JP" dirty="0" smtClean="0">
                <a:solidFill>
                  <a:schemeClr val="tx1"/>
                </a:solidFill>
              </a:rPr>
              <a:t> is 2</a:t>
            </a:r>
          </a:p>
          <a:p>
            <a:r>
              <a:rPr lang="en-US" altLang="ja-JP" dirty="0" smtClean="0">
                <a:solidFill>
                  <a:schemeClr val="tx1"/>
                </a:solidFill>
              </a:rPr>
              <a:t>Sum Eigen needed 7 </a:t>
            </a:r>
            <a:r>
              <a:rPr lang="en-US" altLang="ja-JP" i="1" dirty="0" smtClean="0">
                <a:solidFill>
                  <a:schemeClr val="tx1"/>
                </a:solidFill>
              </a:rPr>
              <a:t>sets</a:t>
            </a:r>
            <a:r>
              <a:rPr lang="en-US" altLang="ja-JP" dirty="0" smtClean="0">
                <a:solidFill>
                  <a:schemeClr val="tx1"/>
                </a:solidFill>
              </a:rPr>
              <a:t> for removal of hazards</a:t>
            </a:r>
          </a:p>
        </p:txBody>
      </p:sp>
      <p:sp>
        <p:nvSpPr>
          <p:cNvPr id="50179" name="テキスト プレースホルダー 2"/>
          <p:cNvSpPr txBox="1">
            <a:spLocks/>
          </p:cNvSpPr>
          <p:nvPr/>
        </p:nvSpPr>
        <p:spPr bwMode="auto">
          <a:xfrm>
            <a:off x="4500563" y="3170238"/>
            <a:ext cx="4040187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endParaRPr lang="en-US" altLang="ja-JP" sz="2800">
              <a:solidFill>
                <a:srgbClr val="7F7F7F"/>
              </a:solidFill>
            </a:endParaRPr>
          </a:p>
        </p:txBody>
      </p:sp>
      <p:sp>
        <p:nvSpPr>
          <p:cNvPr id="50180" name="テキスト ボックス 6"/>
          <p:cNvSpPr txBox="1">
            <a:spLocks noChangeArrowheads="1"/>
          </p:cNvSpPr>
          <p:nvPr/>
        </p:nvSpPr>
        <p:spPr bwMode="auto">
          <a:xfrm>
            <a:off x="1449388" y="4365625"/>
            <a:ext cx="58531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 sz="2000"/>
              <a:t>graph1</a:t>
            </a:r>
            <a:r>
              <a:rPr lang="ja-JP" altLang="en-US" sz="2000"/>
              <a:t>：</a:t>
            </a:r>
            <a:r>
              <a:rPr lang="en-US" altLang="ja-JP" sz="2000"/>
              <a:t>the number of hazards with increasing set</a:t>
            </a:r>
            <a:endParaRPr lang="ja-JP" altLang="en-US" sz="2000"/>
          </a:p>
        </p:txBody>
      </p:sp>
      <p:graphicFrame>
        <p:nvGraphicFramePr>
          <p:cNvPr id="8" name="グラフ 7"/>
          <p:cNvGraphicFramePr>
            <a:graphicFrameLocks/>
          </p:cNvGraphicFramePr>
          <p:nvPr/>
        </p:nvGraphicFramePr>
        <p:xfrm>
          <a:off x="1187624" y="837435"/>
          <a:ext cx="6768752" cy="3510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FEDA199-C204-46F2-8375-BFBC2536F8F0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88925"/>
            <a:ext cx="8229600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ja-JP" dirty="0" smtClean="0"/>
              <a:t>Acceleration evaluation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34B9B4-E437-4779-B01F-E2C048AE5F38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52227" name="コンテンツ プレースホルダー 4"/>
          <p:cNvSpPr>
            <a:spLocks noGrp="1"/>
          </p:cNvSpPr>
          <p:nvPr>
            <p:ph idx="1"/>
          </p:nvPr>
        </p:nvSpPr>
        <p:spPr>
          <a:xfrm>
            <a:off x="458503" y="4817245"/>
            <a:ext cx="3969481" cy="1914791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Software execution:</a:t>
            </a:r>
          </a:p>
          <a:p>
            <a:pPr lvl="1"/>
            <a:r>
              <a:rPr lang="en-US" altLang="ja-JP" dirty="0" smtClean="0">
                <a:solidFill>
                  <a:schemeClr val="tx1"/>
                </a:solidFill>
              </a:rPr>
              <a:t>Intel Core2Duo CPU(2.66GHz)</a:t>
            </a:r>
          </a:p>
          <a:p>
            <a:pPr lvl="1"/>
            <a:r>
              <a:rPr lang="en-US" altLang="ja-JP" dirty="0" smtClean="0">
                <a:solidFill>
                  <a:schemeClr val="tx1"/>
                </a:solidFill>
              </a:rPr>
              <a:t>Linux kernel ver2.6</a:t>
            </a:r>
          </a:p>
          <a:p>
            <a:pPr lvl="1"/>
            <a:r>
              <a:rPr lang="en-US" altLang="ja-JP" dirty="0" smtClean="0">
                <a:solidFill>
                  <a:schemeClr val="tx1"/>
                </a:solidFill>
              </a:rPr>
              <a:t>Intel Fortran Compiler 10.4</a:t>
            </a:r>
          </a:p>
        </p:txBody>
      </p:sp>
      <p:graphicFrame>
        <p:nvGraphicFramePr>
          <p:cNvPr id="7" name="グラフ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5356246"/>
              </p:ext>
            </p:extLst>
          </p:nvPr>
        </p:nvGraphicFramePr>
        <p:xfrm>
          <a:off x="1187624" y="1052736"/>
          <a:ext cx="7488832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コンテンツ プレースホルダー 4"/>
          <p:cNvSpPr txBox="1">
            <a:spLocks/>
          </p:cNvSpPr>
          <p:nvPr/>
        </p:nvSpPr>
        <p:spPr bwMode="auto">
          <a:xfrm>
            <a:off x="4355976" y="4509120"/>
            <a:ext cx="4381561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400" kern="1200">
                <a:solidFill>
                  <a:srgbClr val="7F7F7F"/>
                </a:solidFill>
                <a:latin typeface="+mj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kumimoji="1" sz="1600" kern="1200">
                <a:solidFill>
                  <a:srgbClr val="7F7F7F"/>
                </a:solidFill>
                <a:latin typeface="+mj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1600" kern="1200">
                <a:solidFill>
                  <a:srgbClr val="7F7F7F"/>
                </a:solidFill>
                <a:latin typeface="+mj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kumimoji="1" sz="1600" kern="1200">
                <a:solidFill>
                  <a:srgbClr val="7F7F7F"/>
                </a:solidFill>
                <a:latin typeface="+mj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1600" kern="1200">
                <a:solidFill>
                  <a:srgbClr val="7F7F7F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kumimoji="1"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kumimoji="1"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 altLang="ja-JP" sz="2000" dirty="0" smtClean="0">
                <a:solidFill>
                  <a:srgbClr val="FF0000"/>
                </a:solidFill>
              </a:rPr>
              <a:t>2.88-fold</a:t>
            </a:r>
            <a:r>
              <a:rPr lang="en-US" altLang="ja-JP" sz="2000" dirty="0" smtClean="0">
                <a:solidFill>
                  <a:schemeClr val="tx1"/>
                </a:solidFill>
              </a:rPr>
              <a:t> speed-up with Intel Core2Duo CPU</a:t>
            </a:r>
          </a:p>
          <a:p>
            <a:r>
              <a:rPr lang="en-US" altLang="ja-JP" sz="2000" dirty="0" smtClean="0">
                <a:solidFill>
                  <a:srgbClr val="FF0000"/>
                </a:solidFill>
              </a:rPr>
              <a:t>2.55-fold</a:t>
            </a:r>
            <a:r>
              <a:rPr lang="en-US" altLang="ja-JP" sz="2000" dirty="0" smtClean="0">
                <a:solidFill>
                  <a:schemeClr val="tx1"/>
                </a:solidFill>
              </a:rPr>
              <a:t> speed-up with in-order execution on an FPGA</a:t>
            </a:r>
          </a:p>
          <a:p>
            <a:pPr lvl="1"/>
            <a:r>
              <a:rPr lang="en-US" altLang="ja-JP" sz="1800" dirty="0" smtClean="0">
                <a:solidFill>
                  <a:schemeClr val="tx1"/>
                </a:solidFill>
              </a:rPr>
              <a:t>6.7-fold speed-up in Sum Eigen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0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ja-JP" dirty="0" smtClean="0"/>
              <a:t>Resource Overhead </a:t>
            </a:r>
            <a:endParaRPr lang="ja-JP" altLang="en-US" dirty="0"/>
          </a:p>
        </p:txBody>
      </p:sp>
      <p:sp>
        <p:nvSpPr>
          <p:cNvPr id="54274" name="コンテンツ プレースホルダー 7"/>
          <p:cNvSpPr>
            <a:spLocks noGrp="1"/>
          </p:cNvSpPr>
          <p:nvPr>
            <p:ph idx="1"/>
          </p:nvPr>
        </p:nvSpPr>
        <p:spPr>
          <a:xfrm>
            <a:off x="468313" y="4293096"/>
            <a:ext cx="8229600" cy="2088232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About 27% of resource overhead is required for peak performance on average</a:t>
            </a:r>
          </a:p>
          <a:p>
            <a:pPr lvl="1"/>
            <a:r>
              <a:rPr lang="en-US" altLang="ja-JP" sz="2000" dirty="0" smtClean="0">
                <a:solidFill>
                  <a:schemeClr val="tx1"/>
                </a:solidFill>
              </a:rPr>
              <a:t>The total overhead in an FPGA is 3.5% on average</a:t>
            </a:r>
          </a:p>
          <a:p>
            <a:r>
              <a:rPr lang="en-US" altLang="ja-JP" dirty="0" smtClean="0">
                <a:solidFill>
                  <a:schemeClr val="tx1"/>
                </a:solidFill>
              </a:rPr>
              <a:t>Increase ratio of Sum Eigen is the biggest, but the impact of total resource is not so large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AD1176-AC15-465F-8831-BF3CFC034EE8}" type="slidenum">
              <a:rPr lang="en-US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5453018"/>
              </p:ext>
            </p:extLst>
          </p:nvPr>
        </p:nvGraphicFramePr>
        <p:xfrm>
          <a:off x="395536" y="1052736"/>
          <a:ext cx="8424935" cy="296376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684987"/>
                <a:gridCol w="1684987"/>
                <a:gridCol w="1684987"/>
                <a:gridCol w="1684987"/>
                <a:gridCol w="1684987"/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Computation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Slice</a:t>
                      </a:r>
                      <a:r>
                        <a:rPr kumimoji="1" lang="en-US" altLang="ja-JP" baseline="0" dirty="0" smtClean="0"/>
                        <a:t> usage (in-order)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Slice usage (on-peak</a:t>
                      </a:r>
                      <a:r>
                        <a:rPr kumimoji="1" lang="en-US" altLang="ja-JP" baseline="0" dirty="0" smtClean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Increase ratio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Occupation Increase</a:t>
                      </a:r>
                    </a:p>
                  </a:txBody>
                  <a:tcPr/>
                </a:tc>
              </a:tr>
              <a:tr h="4400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Surface</a:t>
                      </a:r>
                      <a:endParaRPr kumimoji="1" lang="ja-JP" alt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10473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12889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23.1%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4.91%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Green Gauss</a:t>
                      </a:r>
                      <a:endParaRPr kumimoji="1" lang="ja-JP" alt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10528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12113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15.1%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3.22%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Sum Eigen</a:t>
                      </a:r>
                      <a:endParaRPr kumimoji="1" lang="ja-JP" alt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6215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9106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45.6%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5.88%</a:t>
                      </a:r>
                    </a:p>
                  </a:txBody>
                  <a:tcPr/>
                </a:tc>
              </a:tr>
              <a:tr h="42977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Max Eigen</a:t>
                      </a:r>
                      <a:endParaRPr kumimoji="1" lang="ja-JP" alt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3294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4149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26.0%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1.73%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43776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Coefficient</a:t>
                      </a:r>
                      <a:endParaRPr kumimoji="1" lang="ja-JP" alt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10530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11617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24.6%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2.21%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ja-JP" dirty="0" smtClean="0"/>
              <a:t>Agenda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ja-JP" sz="3200" dirty="0" smtClean="0">
                <a:solidFill>
                  <a:schemeClr val="tx1"/>
                </a:solidFill>
              </a:rPr>
              <a:t>Motivation</a:t>
            </a:r>
          </a:p>
          <a:p>
            <a:pPr marL="857250" lvl="1" indent="-457200" fontAlgn="auto">
              <a:spcAft>
                <a:spcPts val="0"/>
              </a:spcAft>
              <a:defRPr/>
            </a:pPr>
            <a:r>
              <a:rPr lang="en-US" altLang="ja-JP" sz="2000" dirty="0" smtClean="0">
                <a:solidFill>
                  <a:schemeClr val="tx1"/>
                </a:solidFill>
              </a:rPr>
              <a:t>CFD and </a:t>
            </a:r>
            <a:r>
              <a:rPr lang="en-US" altLang="ja-JP" sz="2000" dirty="0" err="1" smtClean="0">
                <a:solidFill>
                  <a:schemeClr val="tx1"/>
                </a:solidFill>
              </a:rPr>
              <a:t>FaSTAR</a:t>
            </a:r>
            <a:r>
              <a:rPr lang="en-US" altLang="ja-JP" sz="2000" dirty="0" smtClean="0">
                <a:solidFill>
                  <a:schemeClr val="tx1"/>
                </a:solidFill>
              </a:rPr>
              <a:t>, </a:t>
            </a:r>
          </a:p>
          <a:p>
            <a:pPr marL="857250" lvl="1" indent="-457200" fontAlgn="auto">
              <a:spcAft>
                <a:spcPts val="0"/>
              </a:spcAft>
              <a:defRPr/>
            </a:pPr>
            <a:r>
              <a:rPr lang="en-US" altLang="ja-JP" sz="2000" dirty="0" smtClean="0">
                <a:solidFill>
                  <a:schemeClr val="tx1"/>
                </a:solidFill>
              </a:rPr>
              <a:t>and Unstructured Grid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ja-JP" sz="3200" dirty="0" smtClean="0">
                <a:solidFill>
                  <a:schemeClr val="bg1">
                    <a:lumMod val="65000"/>
                  </a:schemeClr>
                </a:solidFill>
              </a:rPr>
              <a:t>RAW hazards</a:t>
            </a:r>
            <a:endParaRPr lang="en-US" altLang="ja-JP" sz="2000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ja-JP" sz="3200" dirty="0" smtClean="0">
                <a:solidFill>
                  <a:schemeClr val="bg1">
                    <a:lumMod val="65000"/>
                  </a:schemeClr>
                </a:solidFill>
              </a:rPr>
              <a:t>Out-of-Order Mechanism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ja-JP" sz="3200" dirty="0" smtClean="0">
                <a:solidFill>
                  <a:schemeClr val="bg1">
                    <a:lumMod val="65000"/>
                  </a:schemeClr>
                </a:solidFill>
              </a:rPr>
              <a:t>Evaluation</a:t>
            </a:r>
            <a:endParaRPr lang="en-US" altLang="ja-JP" sz="3200" dirty="0">
              <a:solidFill>
                <a:schemeClr val="bg1">
                  <a:lumMod val="65000"/>
                </a:schemeClr>
              </a:solidFill>
            </a:endParaRP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ja-JP" sz="3200" dirty="0" smtClean="0">
                <a:solidFill>
                  <a:schemeClr val="bg1">
                    <a:lumMod val="65000"/>
                  </a:schemeClr>
                </a:solidFill>
              </a:rPr>
              <a:t>Conclusion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C9071-6D67-4E99-9F09-0F9B78A69274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ja-JP" dirty="0" smtClean="0"/>
              <a:t>Agenda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ja-JP" sz="3200" dirty="0" smtClean="0">
                <a:solidFill>
                  <a:schemeClr val="bg1">
                    <a:lumMod val="65000"/>
                  </a:schemeClr>
                </a:solidFill>
              </a:rPr>
              <a:t>Motivation</a:t>
            </a:r>
          </a:p>
          <a:p>
            <a:pPr marL="857250" lvl="1" indent="-457200" fontAlgn="auto">
              <a:spcAft>
                <a:spcPts val="0"/>
              </a:spcAft>
              <a:defRPr/>
            </a:pPr>
            <a:r>
              <a:rPr lang="en-US" altLang="ja-JP" sz="2000" dirty="0" smtClean="0">
                <a:solidFill>
                  <a:schemeClr val="bg1">
                    <a:lumMod val="65000"/>
                  </a:schemeClr>
                </a:solidFill>
              </a:rPr>
              <a:t>CFD and </a:t>
            </a:r>
            <a:r>
              <a:rPr lang="en-US" altLang="ja-JP" sz="2000" dirty="0" err="1" smtClean="0">
                <a:solidFill>
                  <a:schemeClr val="bg1">
                    <a:lumMod val="65000"/>
                  </a:schemeClr>
                </a:solidFill>
              </a:rPr>
              <a:t>FaSTAR</a:t>
            </a:r>
            <a:r>
              <a:rPr lang="en-US" altLang="ja-JP" sz="20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</a:p>
          <a:p>
            <a:pPr marL="857250" lvl="1" indent="-457200" fontAlgn="auto">
              <a:spcAft>
                <a:spcPts val="0"/>
              </a:spcAft>
              <a:defRPr/>
            </a:pPr>
            <a:r>
              <a:rPr lang="en-US" altLang="ja-JP" sz="2000" dirty="0" smtClean="0">
                <a:solidFill>
                  <a:schemeClr val="bg1">
                    <a:lumMod val="65000"/>
                  </a:schemeClr>
                </a:solidFill>
              </a:rPr>
              <a:t>and Unstructured Grid</a:t>
            </a:r>
            <a:endParaRPr lang="en-US" altLang="ja-JP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ja-JP" sz="3200" dirty="0" smtClean="0">
                <a:solidFill>
                  <a:schemeClr val="bg1">
                    <a:lumMod val="65000"/>
                  </a:schemeClr>
                </a:solidFill>
              </a:rPr>
              <a:t>RAW hazard</a:t>
            </a:r>
            <a:endParaRPr lang="en-US" altLang="ja-JP" sz="2000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ja-JP" sz="3200" dirty="0" smtClean="0">
                <a:solidFill>
                  <a:schemeClr val="bg1">
                    <a:lumMod val="65000"/>
                  </a:schemeClr>
                </a:solidFill>
              </a:rPr>
              <a:t>Out-of-Order Mechanism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ja-JP" sz="3200" dirty="0" smtClean="0">
                <a:solidFill>
                  <a:schemeClr val="bg1">
                    <a:lumMod val="65000"/>
                  </a:schemeClr>
                </a:solidFill>
              </a:rPr>
              <a:t>Evaluation</a:t>
            </a:r>
            <a:endParaRPr lang="en-US" altLang="ja-JP" sz="3200" dirty="0">
              <a:solidFill>
                <a:schemeClr val="bg1">
                  <a:lumMod val="65000"/>
                </a:schemeClr>
              </a:solidFill>
            </a:endParaRP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ja-JP" sz="3200" dirty="0" smtClean="0">
                <a:solidFill>
                  <a:schemeClr val="tx1"/>
                </a:solidFill>
              </a:rPr>
              <a:t>Conclusion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238F0-6C0D-4A79-8F52-863365999B76}" type="slidenum">
              <a:rPr lang="en-US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92676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44463"/>
            <a:ext cx="8229600" cy="9810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ja-JP" dirty="0" smtClean="0"/>
              <a:t>Conclusion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412776"/>
            <a:ext cx="8651304" cy="471338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ja-JP" sz="2800" dirty="0" smtClean="0">
                <a:solidFill>
                  <a:schemeClr val="tx1"/>
                </a:solidFill>
              </a:rPr>
              <a:t>The out-of-order mechanism is applied to five solvers</a:t>
            </a:r>
            <a:r>
              <a:rPr lang="en-US" altLang="ja-JP" sz="2800" dirty="0">
                <a:solidFill>
                  <a:schemeClr val="tx1"/>
                </a:solidFill>
              </a:rPr>
              <a:t> </a:t>
            </a:r>
            <a:r>
              <a:rPr lang="en-US" altLang="ja-JP" sz="2800" dirty="0" smtClean="0">
                <a:solidFill>
                  <a:schemeClr val="tx1"/>
                </a:solidFill>
              </a:rPr>
              <a:t>in </a:t>
            </a:r>
            <a:r>
              <a:rPr lang="en-US" altLang="ja-JP" sz="2800" dirty="0" err="1" smtClean="0">
                <a:solidFill>
                  <a:schemeClr val="tx1"/>
                </a:solidFill>
              </a:rPr>
              <a:t>FaSTAR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lvl="1" fontAlgn="auto">
              <a:spcAft>
                <a:spcPts val="0"/>
              </a:spcAft>
              <a:defRPr/>
            </a:pPr>
            <a:r>
              <a:rPr lang="en-US" altLang="ja-JP" sz="2000" dirty="0" smtClean="0">
                <a:solidFill>
                  <a:schemeClr val="tx1"/>
                </a:solidFill>
              </a:rPr>
              <a:t>In most cases,  the hazards are eliminated when </a:t>
            </a:r>
            <a:r>
              <a:rPr lang="en-US" altLang="ja-JP" sz="2000" i="1" dirty="0" smtClean="0">
                <a:solidFill>
                  <a:schemeClr val="tx1"/>
                </a:solidFill>
              </a:rPr>
              <a:t>set</a:t>
            </a:r>
            <a:r>
              <a:rPr lang="en-US" altLang="ja-JP" sz="2000" dirty="0" smtClean="0">
                <a:solidFill>
                  <a:schemeClr val="tx1"/>
                </a:solidFill>
              </a:rPr>
              <a:t> is 2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altLang="ja-JP" sz="2000" dirty="0" smtClean="0">
                <a:solidFill>
                  <a:schemeClr val="tx1"/>
                </a:solidFill>
              </a:rPr>
              <a:t>The mechanism achieved 2.88-fold speed-up to Intel Core2Duo, </a:t>
            </a:r>
          </a:p>
          <a:p>
            <a:pPr marL="457200" lvl="1" indent="0" fontAlgn="auto">
              <a:spcAft>
                <a:spcPts val="0"/>
              </a:spcAft>
              <a:buNone/>
              <a:defRPr/>
            </a:pPr>
            <a:r>
              <a:rPr lang="en-US" altLang="ja-JP" sz="1800" dirty="0" smtClean="0">
                <a:solidFill>
                  <a:schemeClr val="tx1"/>
                </a:solidFill>
              </a:rPr>
              <a:t>     and 2.55-fold speed-up to in-order execution on an FPGA</a:t>
            </a:r>
          </a:p>
          <a:p>
            <a:pPr marL="457200" lvl="1" indent="0" fontAlgn="auto">
              <a:spcAft>
                <a:spcPts val="0"/>
              </a:spcAft>
              <a:buFont typeface="Courier New" pitchFamily="49" charset="0"/>
              <a:buNone/>
              <a:defRPr/>
            </a:pPr>
            <a:endParaRPr lang="en-US" altLang="ja-JP" sz="2000" dirty="0">
              <a:solidFill>
                <a:schemeClr val="tx1"/>
              </a:solidFill>
            </a:endParaRPr>
          </a:p>
          <a:p>
            <a:pPr marL="457200" lvl="1" indent="0" fontAlgn="auto">
              <a:spcAft>
                <a:spcPts val="0"/>
              </a:spcAft>
              <a:buFont typeface="Courier New" pitchFamily="49" charset="0"/>
              <a:buNone/>
              <a:defRPr/>
            </a:pPr>
            <a:endParaRPr lang="en-US" altLang="ja-JP" sz="2000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ja-JP" sz="2800" dirty="0" smtClean="0">
                <a:solidFill>
                  <a:schemeClr val="tx1"/>
                </a:solidFill>
              </a:rPr>
              <a:t>Future work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altLang="ja-JP" sz="2000" dirty="0">
                <a:solidFill>
                  <a:schemeClr val="tx1"/>
                </a:solidFill>
              </a:rPr>
              <a:t>E</a:t>
            </a:r>
            <a:r>
              <a:rPr lang="en-US" altLang="ja-JP" sz="2000" dirty="0" smtClean="0">
                <a:solidFill>
                  <a:schemeClr val="tx1"/>
                </a:solidFill>
              </a:rPr>
              <a:t>valuation should be done with various grid data sample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altLang="ja-JP" sz="2000" dirty="0" smtClean="0">
                <a:solidFill>
                  <a:schemeClr val="tx1"/>
                </a:solidFill>
              </a:rPr>
              <a:t>Critical path delay should be reduced for further acceleration by using pipeline processing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824C90-9847-48C2-BE40-76E39AA64AFA}" type="slidenum">
              <a:rPr lang="en-US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388" y="2980928"/>
            <a:ext cx="8661400" cy="1600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ja-JP" sz="4800" dirty="0" smtClean="0"/>
              <a:t>Thank you.</a:t>
            </a:r>
            <a:br>
              <a:rPr lang="en-US" altLang="ja-JP" sz="4800" dirty="0" smtClean="0"/>
            </a:br>
            <a:r>
              <a:rPr lang="en-US" altLang="ja-JP" sz="4800" dirty="0" smtClean="0"/>
              <a:t/>
            </a:r>
            <a:br>
              <a:rPr lang="en-US" altLang="ja-JP" sz="4800" dirty="0" smtClean="0"/>
            </a:br>
            <a:r>
              <a:rPr lang="en-US" altLang="ja-JP" sz="4800" dirty="0" smtClean="0"/>
              <a:t>Q&amp;A</a:t>
            </a:r>
            <a:endParaRPr lang="ja-JP" altLang="en-US" sz="4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1A48B2-A2E5-41C4-809F-5B1C192CBA84}" type="slidenum">
              <a:rPr lang="en-US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4825" y="1052513"/>
            <a:ext cx="8315325" cy="5429250"/>
          </a:xfrm>
        </p:spPr>
        <p:txBody>
          <a:bodyPr>
            <a:normAutofit/>
          </a:bodyPr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CFD(Computational Fluid Dynamics)</a:t>
            </a:r>
          </a:p>
          <a:p>
            <a:pPr lvl="1"/>
            <a:r>
              <a:rPr lang="en-US" altLang="ja-JP" sz="1800" dirty="0" smtClean="0">
                <a:solidFill>
                  <a:schemeClr val="tx1"/>
                </a:solidFill>
              </a:rPr>
              <a:t>Computer simulation for analyzing fluid behavior</a:t>
            </a:r>
          </a:p>
          <a:p>
            <a:pPr lvl="1"/>
            <a:r>
              <a:rPr lang="en-US" altLang="ja-JP" sz="1800" dirty="0" smtClean="0">
                <a:solidFill>
                  <a:schemeClr val="tx1"/>
                </a:solidFill>
              </a:rPr>
              <a:t>Design Tool for aircraft components such as engines and bodies</a:t>
            </a:r>
          </a:p>
          <a:p>
            <a:pPr lvl="1"/>
            <a:r>
              <a:rPr lang="en-US" altLang="ja-JP" sz="1800" dirty="0" smtClean="0">
                <a:solidFill>
                  <a:schemeClr val="tx1"/>
                </a:solidFill>
              </a:rPr>
              <a:t>Huge amount of computation</a:t>
            </a:r>
          </a:p>
          <a:p>
            <a:r>
              <a:rPr lang="en-US" altLang="ja-JP" dirty="0" err="1" smtClean="0">
                <a:solidFill>
                  <a:schemeClr val="tx1"/>
                </a:solidFill>
              </a:rPr>
              <a:t>FaSTAR</a:t>
            </a:r>
            <a:r>
              <a:rPr lang="en-US" altLang="ja-JP" dirty="0" smtClean="0">
                <a:solidFill>
                  <a:schemeClr val="tx1"/>
                </a:solidFill>
              </a:rPr>
              <a:t>(FAST Aerodynamic Routines)</a:t>
            </a:r>
          </a:p>
          <a:p>
            <a:pPr lvl="1"/>
            <a:r>
              <a:rPr lang="en-US" altLang="ja-JP" sz="2000" dirty="0" smtClean="0">
                <a:solidFill>
                  <a:schemeClr val="tx1"/>
                </a:solidFill>
              </a:rPr>
              <a:t>A CFD package program developed by JAXA</a:t>
            </a:r>
          </a:p>
          <a:p>
            <a:pPr lvl="1"/>
            <a:r>
              <a:rPr lang="en-US" altLang="ja-JP" sz="2000" dirty="0" smtClean="0">
                <a:solidFill>
                  <a:schemeClr val="tx1"/>
                </a:solidFill>
              </a:rPr>
              <a:t>Adopts an unstructured grid for grid form</a:t>
            </a:r>
          </a:p>
          <a:p>
            <a:pPr lvl="1"/>
            <a:r>
              <a:rPr lang="en-US" altLang="ja-JP" sz="2000" dirty="0" smtClean="0">
                <a:solidFill>
                  <a:schemeClr val="tx1"/>
                </a:solidFill>
              </a:rPr>
              <a:t>Reaches a limit of acceleration by software parallel execution</a:t>
            </a:r>
          </a:p>
          <a:p>
            <a:pPr lvl="1">
              <a:buFont typeface="Courier New" pitchFamily="49" charset="0"/>
              <a:buNone/>
            </a:pPr>
            <a:endParaRPr lang="en-US" altLang="ja-JP" sz="2000" dirty="0" smtClean="0">
              <a:solidFill>
                <a:schemeClr val="tx1"/>
              </a:solidFill>
            </a:endParaRPr>
          </a:p>
          <a:p>
            <a:r>
              <a:rPr lang="en-US" altLang="ja-JP" dirty="0" smtClean="0">
                <a:solidFill>
                  <a:schemeClr val="tx1"/>
                </a:solidFill>
              </a:rPr>
              <a:t>FPGA acceleration</a:t>
            </a:r>
          </a:p>
          <a:p>
            <a:pPr lvl="1"/>
            <a:r>
              <a:rPr lang="en-US" altLang="ja-JP" sz="2000" dirty="0" smtClean="0">
                <a:solidFill>
                  <a:schemeClr val="tx1"/>
                </a:solidFill>
              </a:rPr>
              <a:t>Highly flexible to fit an algorithm</a:t>
            </a:r>
          </a:p>
          <a:p>
            <a:pPr lvl="1"/>
            <a:r>
              <a:rPr lang="en-US" altLang="ja-JP" sz="2000" dirty="0" smtClean="0">
                <a:solidFill>
                  <a:schemeClr val="tx1"/>
                </a:solidFill>
              </a:rPr>
              <a:t>A promising approach for accelerating </a:t>
            </a:r>
            <a:r>
              <a:rPr lang="en-US" altLang="ja-JP" sz="2000" dirty="0" err="1" smtClean="0">
                <a:solidFill>
                  <a:schemeClr val="tx1"/>
                </a:solidFill>
              </a:rPr>
              <a:t>FaSTAR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pPr lvl="1"/>
            <a:endParaRPr lang="en-US" altLang="ja-JP" sz="2000" dirty="0" smtClean="0">
              <a:solidFill>
                <a:schemeClr val="tx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5875" y="142875"/>
            <a:ext cx="6483350" cy="92868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ja-JP" dirty="0" smtClean="0"/>
              <a:t>Background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AEC14A-89CA-4159-BDEF-AF4962F14739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39713" y="1196975"/>
            <a:ext cx="8077200" cy="3312145"/>
          </a:xfrm>
        </p:spPr>
        <p:txBody>
          <a:bodyPr>
            <a:normAutofit lnSpcReduction="10000"/>
          </a:bodyPr>
          <a:lstStyle/>
          <a:p>
            <a:pPr>
              <a:lnSpc>
                <a:spcPct val="70000"/>
              </a:lnSpc>
            </a:pPr>
            <a:r>
              <a:rPr lang="en-US" altLang="ja-JP" dirty="0" err="1" smtClean="0">
                <a:solidFill>
                  <a:schemeClr val="tx1"/>
                </a:solidFill>
              </a:rPr>
              <a:t>Kentaro</a:t>
            </a:r>
            <a:r>
              <a:rPr lang="en-US" altLang="ja-JP" dirty="0" smtClean="0">
                <a:solidFill>
                  <a:schemeClr val="tx1"/>
                </a:solidFill>
              </a:rPr>
              <a:t> Sano, et al. [FCCM2007]</a:t>
            </a:r>
          </a:p>
          <a:p>
            <a:pPr lvl="1">
              <a:lnSpc>
                <a:spcPct val="70000"/>
              </a:lnSpc>
            </a:pPr>
            <a:r>
              <a:rPr lang="en-US" altLang="ja-JP" sz="1700" dirty="0" smtClean="0">
                <a:solidFill>
                  <a:schemeClr val="tx1"/>
                </a:solidFill>
              </a:rPr>
              <a:t>A Systolic Architecture for Computational Fluid Dynamics on FPGAs</a:t>
            </a:r>
          </a:p>
          <a:p>
            <a:pPr lvl="1">
              <a:lnSpc>
                <a:spcPct val="70000"/>
              </a:lnSpc>
            </a:pPr>
            <a:r>
              <a:rPr lang="en-US" altLang="ja-JP" sz="1700" dirty="0" smtClean="0">
                <a:solidFill>
                  <a:schemeClr val="tx1"/>
                </a:solidFill>
              </a:rPr>
              <a:t>Implementation of the fractional method</a:t>
            </a:r>
          </a:p>
          <a:p>
            <a:pPr>
              <a:lnSpc>
                <a:spcPct val="90000"/>
              </a:lnSpc>
            </a:pPr>
            <a:r>
              <a:rPr lang="en-US" altLang="ja-JP" dirty="0" err="1" smtClean="0">
                <a:solidFill>
                  <a:schemeClr val="tx1"/>
                </a:solidFill>
              </a:rPr>
              <a:t>Hirokazu</a:t>
            </a:r>
            <a:r>
              <a:rPr lang="en-US" altLang="ja-JP" dirty="0" smtClean="0">
                <a:solidFill>
                  <a:schemeClr val="tx1"/>
                </a:solidFill>
              </a:rPr>
              <a:t> </a:t>
            </a:r>
            <a:r>
              <a:rPr lang="en-US" altLang="ja-JP" dirty="0" err="1" smtClean="0">
                <a:solidFill>
                  <a:schemeClr val="tx1"/>
                </a:solidFill>
              </a:rPr>
              <a:t>Morishita</a:t>
            </a:r>
            <a:r>
              <a:rPr lang="en-US" altLang="ja-JP" dirty="0" smtClean="0">
                <a:solidFill>
                  <a:schemeClr val="tx1"/>
                </a:solidFill>
              </a:rPr>
              <a:t>, et al. [FPT2008]</a:t>
            </a:r>
          </a:p>
          <a:p>
            <a:pPr lvl="1">
              <a:lnSpc>
                <a:spcPct val="90000"/>
              </a:lnSpc>
            </a:pPr>
            <a:r>
              <a:rPr lang="en-US" altLang="ja-JP" sz="1700" dirty="0">
                <a:solidFill>
                  <a:schemeClr val="tx1"/>
                </a:solidFill>
              </a:rPr>
              <a:t>Exploiting Memory Hierarchy for a Computational Fluid </a:t>
            </a:r>
            <a:r>
              <a:rPr lang="en-US" altLang="ja-JP" sz="1700" dirty="0" err="1">
                <a:solidFill>
                  <a:schemeClr val="tx1"/>
                </a:solidFill>
              </a:rPr>
              <a:t>Dynamcis</a:t>
            </a:r>
            <a:r>
              <a:rPr lang="en-US" altLang="ja-JP" sz="1700" dirty="0">
                <a:solidFill>
                  <a:schemeClr val="tx1"/>
                </a:solidFill>
              </a:rPr>
              <a:t> Accelerator on FPGAs</a:t>
            </a:r>
          </a:p>
          <a:p>
            <a:pPr lvl="1">
              <a:lnSpc>
                <a:spcPct val="90000"/>
              </a:lnSpc>
            </a:pPr>
            <a:r>
              <a:rPr lang="en-US" altLang="ja-JP" sz="1700" dirty="0" smtClean="0">
                <a:solidFill>
                  <a:schemeClr val="tx1"/>
                </a:solidFill>
              </a:rPr>
              <a:t>Implementation of MUSCLE (Monotone Upstream-centered Schemes for Conservation Laws) in UPACS</a:t>
            </a:r>
          </a:p>
          <a:p>
            <a:pPr>
              <a:lnSpc>
                <a:spcPct val="90000"/>
              </a:lnSpc>
            </a:pPr>
            <a:r>
              <a:rPr lang="en-US" altLang="ja-JP" sz="2500" dirty="0">
                <a:solidFill>
                  <a:schemeClr val="tx1"/>
                </a:solidFill>
              </a:rPr>
              <a:t>Diego Sanchez-Roman</a:t>
            </a:r>
            <a:r>
              <a:rPr lang="en-US" altLang="ja-JP" sz="2500" dirty="0" smtClean="0">
                <a:solidFill>
                  <a:schemeClr val="tx1"/>
                </a:solidFill>
              </a:rPr>
              <a:t>, et al. [SPL2011]</a:t>
            </a:r>
          </a:p>
          <a:p>
            <a:pPr lvl="1">
              <a:lnSpc>
                <a:spcPct val="90000"/>
              </a:lnSpc>
            </a:pPr>
            <a:r>
              <a:rPr lang="en-US" altLang="ja-JP" sz="1700" dirty="0">
                <a:solidFill>
                  <a:schemeClr val="tx1"/>
                </a:solidFill>
              </a:rPr>
              <a:t>An Euler solver accelerator in FPGA for computational fluid dynamics applications </a:t>
            </a:r>
            <a:endParaRPr lang="en-US" altLang="ja-JP" sz="17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ja-JP" sz="1700" dirty="0" smtClean="0">
                <a:solidFill>
                  <a:schemeClr val="tx1"/>
                </a:solidFill>
              </a:rPr>
              <a:t>Implementation of an Euler solver using unstructured mesh with Impulse C</a:t>
            </a:r>
            <a:endParaRPr lang="en-US" altLang="ja-JP" sz="170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</a:pPr>
            <a:endParaRPr lang="ja-JP" altLang="en-US" sz="1700" dirty="0" smtClean="0">
              <a:solidFill>
                <a:schemeClr val="tx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9113" y="-403225"/>
            <a:ext cx="8229600" cy="1600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ja-JP" dirty="0" smtClean="0"/>
              <a:t>Related Work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2E51D6-8285-422F-B5DD-761AFDA91FC8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角丸四角形 3"/>
          <p:cNvSpPr/>
          <p:nvPr/>
        </p:nvSpPr>
        <p:spPr>
          <a:xfrm>
            <a:off x="395536" y="4581128"/>
            <a:ext cx="8568952" cy="1440123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t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000" dirty="0" smtClean="0"/>
              <a:t>In this work,</a:t>
            </a: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ja-JP" sz="2000" dirty="0" smtClean="0"/>
              <a:t>Our target is a CFD package using unstructured grid</a:t>
            </a: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ja-JP" sz="2000" dirty="0" smtClean="0"/>
              <a:t>In order to avoid the overhead of high-level synthesis, a HDL generator will be proposed</a:t>
            </a:r>
          </a:p>
        </p:txBody>
      </p:sp>
    </p:spTree>
    <p:extLst>
      <p:ext uri="{BB962C8B-B14F-4D97-AF65-F5344CB8AC3E}">
        <p14:creationId xmlns:p14="http://schemas.microsoft.com/office/powerpoint/2010/main" val="53786153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97948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ja-JP" dirty="0" smtClean="0"/>
              <a:t>Unstructured Grid</a:t>
            </a:r>
            <a:endParaRPr lang="ja-JP" altLang="en-US" dirty="0"/>
          </a:p>
        </p:txBody>
      </p:sp>
      <p:sp>
        <p:nvSpPr>
          <p:cNvPr id="25602" name="コンテンツ プレースホルダー 10"/>
          <p:cNvSpPr>
            <a:spLocks noGrp="1"/>
          </p:cNvSpPr>
          <p:nvPr>
            <p:ph idx="1"/>
          </p:nvPr>
        </p:nvSpPr>
        <p:spPr>
          <a:xfrm>
            <a:off x="179388" y="2420938"/>
            <a:ext cx="5329237" cy="3600450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How to access unstructured grid</a:t>
            </a:r>
          </a:p>
          <a:p>
            <a:pPr lvl="1"/>
            <a:r>
              <a:rPr lang="en-US" altLang="ja-JP" sz="1800" dirty="0" smtClean="0">
                <a:solidFill>
                  <a:schemeClr val="tx1"/>
                </a:solidFill>
              </a:rPr>
              <a:t>Accessing a face, two contiguous grids sharing the face (cell-A, cell-B) are accessed</a:t>
            </a:r>
          </a:p>
          <a:p>
            <a:pPr lvl="1"/>
            <a:r>
              <a:rPr lang="en-US" altLang="ja-JP" sz="1800" dirty="0" smtClean="0">
                <a:solidFill>
                  <a:schemeClr val="tx1"/>
                </a:solidFill>
              </a:rPr>
              <a:t>Faces are accessed in ascending order</a:t>
            </a:r>
          </a:p>
          <a:p>
            <a:pPr lvl="2"/>
            <a:r>
              <a:rPr lang="en-US" altLang="ja-JP" dirty="0" smtClean="0">
                <a:solidFill>
                  <a:schemeClr val="tx1"/>
                </a:solidFill>
              </a:rPr>
              <a:t>Spatial locality of variables</a:t>
            </a:r>
          </a:p>
          <a:p>
            <a:pPr lvl="1"/>
            <a:r>
              <a:rPr lang="en-US" altLang="ja-JP" sz="1800" dirty="0" smtClean="0">
                <a:solidFill>
                  <a:schemeClr val="tx1"/>
                </a:solidFill>
              </a:rPr>
              <a:t>Each grid has different number of faces</a:t>
            </a:r>
          </a:p>
          <a:p>
            <a:pPr lvl="2"/>
            <a:r>
              <a:rPr lang="en-US" altLang="ja-JP" dirty="0" smtClean="0">
                <a:solidFill>
                  <a:schemeClr val="tx1"/>
                </a:solidFill>
              </a:rPr>
              <a:t>Irregular memory access</a:t>
            </a:r>
          </a:p>
          <a:p>
            <a:pPr lvl="2"/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C7106-8AD5-4660-BA5B-84715D1B0BEC}" type="slidenum">
              <a:rPr lang="en-US"/>
              <a:pPr>
                <a:defRPr/>
              </a:pPr>
              <a:t>5</a:t>
            </a:fld>
            <a:endParaRPr lang="en-US"/>
          </a:p>
        </p:txBody>
      </p:sp>
      <p:grpSp>
        <p:nvGrpSpPr>
          <p:cNvPr id="25604" name="グループ化 41"/>
          <p:cNvGrpSpPr>
            <a:grpSpLocks/>
          </p:cNvGrpSpPr>
          <p:nvPr/>
        </p:nvGrpSpPr>
        <p:grpSpPr bwMode="auto">
          <a:xfrm>
            <a:off x="5992813" y="2852738"/>
            <a:ext cx="2971800" cy="3213100"/>
            <a:chOff x="6510415" y="939536"/>
            <a:chExt cx="2318565" cy="2203711"/>
          </a:xfrm>
        </p:grpSpPr>
        <p:sp>
          <p:nvSpPr>
            <p:cNvPr id="43" name="直角三角形 42"/>
            <p:cNvSpPr/>
            <p:nvPr/>
          </p:nvSpPr>
          <p:spPr>
            <a:xfrm>
              <a:off x="6685840" y="1685580"/>
              <a:ext cx="815118" cy="1163737"/>
            </a:xfrm>
            <a:prstGeom prst="rtTriangle">
              <a:avLst/>
            </a:prstGeom>
            <a:solidFill>
              <a:schemeClr val="bg1"/>
            </a:solidFill>
            <a:scene3d>
              <a:camera prst="orthographicFront">
                <a:rot lat="0" lon="10800000" rev="0"/>
              </a:camera>
              <a:lightRig rig="threePt" dir="t"/>
            </a:scene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dirty="0"/>
            </a:p>
          </p:txBody>
        </p:sp>
        <p:sp>
          <p:nvSpPr>
            <p:cNvPr id="44" name="六角形 43"/>
            <p:cNvSpPr/>
            <p:nvPr/>
          </p:nvSpPr>
          <p:spPr>
            <a:xfrm rot="16200000">
              <a:off x="7275766" y="1590033"/>
              <a:ext cx="1763840" cy="1342588"/>
            </a:xfrm>
            <a:prstGeom prst="hexagon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dirty="0"/>
            </a:p>
          </p:txBody>
        </p:sp>
        <p:sp>
          <p:nvSpPr>
            <p:cNvPr id="45" name="台形 44"/>
            <p:cNvSpPr/>
            <p:nvPr/>
          </p:nvSpPr>
          <p:spPr>
            <a:xfrm rot="7551619">
              <a:off x="5989034" y="1746180"/>
              <a:ext cx="1711578" cy="668817"/>
            </a:xfrm>
            <a:prstGeom prst="trapezoid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6" name="直角三角形 45"/>
            <p:cNvSpPr/>
            <p:nvPr/>
          </p:nvSpPr>
          <p:spPr>
            <a:xfrm rot="19680857">
              <a:off x="7208957" y="939536"/>
              <a:ext cx="858315" cy="683760"/>
            </a:xfrm>
            <a:prstGeom prst="rtTriangl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5621" name="テキスト ボックス 46"/>
            <p:cNvSpPr txBox="1">
              <a:spLocks noChangeArrowheads="1"/>
            </p:cNvSpPr>
            <p:nvPr/>
          </p:nvSpPr>
          <p:spPr bwMode="auto">
            <a:xfrm>
              <a:off x="7107385" y="2157746"/>
              <a:ext cx="51328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ja-JP"/>
                <a:t>Q</a:t>
              </a:r>
              <a:r>
                <a:rPr lang="en-US" altLang="ja-JP"/>
                <a:t>1</a:t>
              </a:r>
              <a:endParaRPr lang="ja-JP" altLang="en-US"/>
            </a:p>
          </p:txBody>
        </p:sp>
        <p:sp>
          <p:nvSpPr>
            <p:cNvPr id="25622" name="テキスト ボックス 47"/>
            <p:cNvSpPr txBox="1">
              <a:spLocks noChangeArrowheads="1"/>
            </p:cNvSpPr>
            <p:nvPr/>
          </p:nvSpPr>
          <p:spPr bwMode="auto">
            <a:xfrm>
              <a:off x="6542964" y="1971331"/>
              <a:ext cx="51328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ja-JP"/>
                <a:t>Q</a:t>
              </a:r>
              <a:r>
                <a:rPr lang="en-US" altLang="ja-JP"/>
                <a:t>2</a:t>
              </a:r>
              <a:endParaRPr lang="ja-JP" altLang="en-US"/>
            </a:p>
          </p:txBody>
        </p:sp>
        <p:sp>
          <p:nvSpPr>
            <p:cNvPr id="25623" name="テキスト ボックス 48"/>
            <p:cNvSpPr txBox="1">
              <a:spLocks noChangeArrowheads="1"/>
            </p:cNvSpPr>
            <p:nvPr/>
          </p:nvSpPr>
          <p:spPr bwMode="auto">
            <a:xfrm>
              <a:off x="7328782" y="1328389"/>
              <a:ext cx="51328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ja-JP"/>
                <a:t>Q</a:t>
              </a:r>
              <a:r>
                <a:rPr lang="en-US" altLang="ja-JP"/>
                <a:t>3</a:t>
              </a:r>
              <a:endParaRPr lang="ja-JP" altLang="en-US"/>
            </a:p>
          </p:txBody>
        </p:sp>
        <p:sp>
          <p:nvSpPr>
            <p:cNvPr id="25624" name="テキスト ボックス 49"/>
            <p:cNvSpPr txBox="1">
              <a:spLocks noChangeArrowheads="1"/>
            </p:cNvSpPr>
            <p:nvPr/>
          </p:nvSpPr>
          <p:spPr bwMode="auto">
            <a:xfrm>
              <a:off x="7828848" y="2114207"/>
              <a:ext cx="51328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ja-JP"/>
                <a:t>Q</a:t>
              </a:r>
              <a:r>
                <a:rPr lang="en-US" altLang="ja-JP"/>
                <a:t>4</a:t>
              </a:r>
              <a:endParaRPr lang="ja-JP" altLang="en-US"/>
            </a:p>
          </p:txBody>
        </p:sp>
      </p:grpSp>
      <p:cxnSp>
        <p:nvCxnSpPr>
          <p:cNvPr id="51" name="直線コネクタ 50"/>
          <p:cNvCxnSpPr/>
          <p:nvPr/>
        </p:nvCxnSpPr>
        <p:spPr>
          <a:xfrm rot="5400000">
            <a:off x="6421437" y="4994276"/>
            <a:ext cx="157162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2" name="テキスト ボックス 51"/>
          <p:cNvSpPr txBox="1">
            <a:spLocks noChangeArrowheads="1"/>
          </p:cNvSpPr>
          <p:nvPr/>
        </p:nvSpPr>
        <p:spPr bwMode="auto">
          <a:xfrm>
            <a:off x="5651500" y="5589588"/>
            <a:ext cx="8651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ja-JP"/>
              <a:t>face: k</a:t>
            </a:r>
            <a:endParaRPr lang="en-US" altLang="ja-JP"/>
          </a:p>
        </p:txBody>
      </p:sp>
      <p:sp>
        <p:nvSpPr>
          <p:cNvPr id="53" name="テキスト ボックス 52"/>
          <p:cNvSpPr txBox="1">
            <a:spLocks noChangeArrowheads="1"/>
          </p:cNvSpPr>
          <p:nvPr/>
        </p:nvSpPr>
        <p:spPr bwMode="auto">
          <a:xfrm>
            <a:off x="6635750" y="4911725"/>
            <a:ext cx="3429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/>
              <a:t>A</a:t>
            </a:r>
            <a:endParaRPr lang="ja-JP" altLang="en-US" b="1"/>
          </a:p>
        </p:txBody>
      </p:sp>
      <p:sp>
        <p:nvSpPr>
          <p:cNvPr id="54" name="テキスト ボックス 53"/>
          <p:cNvSpPr txBox="1">
            <a:spLocks noChangeArrowheads="1"/>
          </p:cNvSpPr>
          <p:nvPr/>
        </p:nvSpPr>
        <p:spPr bwMode="auto">
          <a:xfrm>
            <a:off x="7639050" y="4911725"/>
            <a:ext cx="317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B</a:t>
            </a:r>
            <a:endParaRPr lang="ja-JP" altLang="en-US"/>
          </a:p>
        </p:txBody>
      </p:sp>
      <p:sp>
        <p:nvSpPr>
          <p:cNvPr id="55" name="テキスト ボックス 54"/>
          <p:cNvSpPr txBox="1">
            <a:spLocks noChangeArrowheads="1"/>
          </p:cNvSpPr>
          <p:nvPr/>
        </p:nvSpPr>
        <p:spPr bwMode="auto">
          <a:xfrm>
            <a:off x="6659563" y="5741988"/>
            <a:ext cx="1127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ja-JP"/>
              <a:t>face:</a:t>
            </a:r>
            <a:r>
              <a:rPr kumimoji="0" lang="ja-JP" altLang="en-US"/>
              <a:t> </a:t>
            </a:r>
            <a:r>
              <a:rPr kumimoji="0" lang="en-US" altLang="ja-JP"/>
              <a:t>k+1</a:t>
            </a:r>
            <a:endParaRPr lang="en-US" altLang="ja-JP"/>
          </a:p>
        </p:txBody>
      </p:sp>
      <p:cxnSp>
        <p:nvCxnSpPr>
          <p:cNvPr id="56" name="直線コネクタ 55"/>
          <p:cNvCxnSpPr/>
          <p:nvPr/>
        </p:nvCxnSpPr>
        <p:spPr>
          <a:xfrm flipH="1">
            <a:off x="6156325" y="4208463"/>
            <a:ext cx="1016000" cy="143986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7" name="左右矢印 56"/>
          <p:cNvSpPr/>
          <p:nvPr/>
        </p:nvSpPr>
        <p:spPr>
          <a:xfrm>
            <a:off x="6089650" y="5087938"/>
            <a:ext cx="642938" cy="428625"/>
          </a:xfrm>
          <a:prstGeom prst="leftRightArrow">
            <a:avLst>
              <a:gd name="adj1" fmla="val 50000"/>
              <a:gd name="adj2" fmla="val 3194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b="1" dirty="0"/>
              <a:t>Ｆ</a:t>
            </a:r>
          </a:p>
        </p:txBody>
      </p:sp>
      <p:sp>
        <p:nvSpPr>
          <p:cNvPr id="58" name="テキスト ボックス 57"/>
          <p:cNvSpPr txBox="1">
            <a:spLocks noChangeArrowheads="1"/>
          </p:cNvSpPr>
          <p:nvPr/>
        </p:nvSpPr>
        <p:spPr bwMode="auto">
          <a:xfrm>
            <a:off x="6011863" y="4652963"/>
            <a:ext cx="3413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/>
              <a:t>A</a:t>
            </a:r>
            <a:endParaRPr lang="ja-JP" altLang="en-US" b="1"/>
          </a:p>
        </p:txBody>
      </p:sp>
      <p:sp>
        <p:nvSpPr>
          <p:cNvPr id="59" name="テキスト ボックス 58"/>
          <p:cNvSpPr txBox="1">
            <a:spLocks noChangeArrowheads="1"/>
          </p:cNvSpPr>
          <p:nvPr/>
        </p:nvSpPr>
        <p:spPr bwMode="auto">
          <a:xfrm>
            <a:off x="6702425" y="4932363"/>
            <a:ext cx="317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B</a:t>
            </a:r>
            <a:endParaRPr lang="ja-JP" altLang="en-US"/>
          </a:p>
        </p:txBody>
      </p:sp>
      <p:sp>
        <p:nvSpPr>
          <p:cNvPr id="60" name="左右矢印 59"/>
          <p:cNvSpPr/>
          <p:nvPr/>
        </p:nvSpPr>
        <p:spPr>
          <a:xfrm>
            <a:off x="6921500" y="5065713"/>
            <a:ext cx="642938" cy="428625"/>
          </a:xfrm>
          <a:prstGeom prst="leftRightArrow">
            <a:avLst>
              <a:gd name="adj1" fmla="val 50000"/>
              <a:gd name="adj2" fmla="val 3194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b="1" dirty="0"/>
              <a:t>Ｆ</a:t>
            </a:r>
          </a:p>
        </p:txBody>
      </p:sp>
      <p:sp>
        <p:nvSpPr>
          <p:cNvPr id="3" name="角丸四角形 2"/>
          <p:cNvSpPr/>
          <p:nvPr/>
        </p:nvSpPr>
        <p:spPr>
          <a:xfrm>
            <a:off x="468313" y="5157192"/>
            <a:ext cx="4608512" cy="103187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/>
              <a:t>In </a:t>
            </a:r>
            <a:r>
              <a:rPr lang="en-US" altLang="ja-JP" dirty="0" err="1"/>
              <a:t>FaSTAR</a:t>
            </a:r>
            <a:r>
              <a:rPr lang="en-US" altLang="ja-JP" dirty="0"/>
              <a:t>, grid data has data locality,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/>
              <a:t>but memory access has no regularity</a:t>
            </a:r>
            <a:endParaRPr lang="ja-JP" altLang="en-US" dirty="0"/>
          </a:p>
        </p:txBody>
      </p:sp>
      <p:sp>
        <p:nvSpPr>
          <p:cNvPr id="25616" name="コンテンツ プレースホルダー 10"/>
          <p:cNvSpPr txBox="1">
            <a:spLocks/>
          </p:cNvSpPr>
          <p:nvPr/>
        </p:nvSpPr>
        <p:spPr bwMode="auto">
          <a:xfrm>
            <a:off x="227013" y="1196975"/>
            <a:ext cx="8139112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altLang="ja-JP" sz="2400" dirty="0"/>
              <a:t>Unstructured Grid</a:t>
            </a:r>
          </a:p>
          <a:p>
            <a:pPr marL="742950" lvl="1" indent="-285750">
              <a:spcBef>
                <a:spcPct val="20000"/>
              </a:spcBef>
              <a:buFont typeface="Courier New" pitchFamily="49" charset="0"/>
              <a:buChar char="o"/>
            </a:pPr>
            <a:r>
              <a:rPr lang="en-US" altLang="ja-JP" dirty="0"/>
              <a:t>It is </a:t>
            </a:r>
            <a:r>
              <a:rPr lang="en-US" altLang="ja-JP" dirty="0" smtClean="0"/>
              <a:t>good at expressing </a:t>
            </a:r>
            <a:r>
              <a:rPr lang="en-US" altLang="ja-JP" dirty="0"/>
              <a:t>complicated shapes</a:t>
            </a:r>
          </a:p>
          <a:p>
            <a:pPr marL="742950" lvl="1" indent="-285750">
              <a:spcBef>
                <a:spcPct val="20000"/>
              </a:spcBef>
              <a:buFont typeface="Courier New" pitchFamily="49" charset="0"/>
              <a:buChar char="o"/>
            </a:pPr>
            <a:r>
              <a:rPr lang="en-US" altLang="ja-JP" dirty="0"/>
              <a:t>Grid data are generated automatically</a:t>
            </a: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  <p:bldP spid="54" grpId="0"/>
      <p:bldP spid="55" grpId="0"/>
      <p:bldP spid="57" grpId="0" animBg="1"/>
      <p:bldP spid="57" grpId="1" animBg="1"/>
      <p:bldP spid="58" grpId="0"/>
      <p:bldP spid="58" grpId="1"/>
      <p:bldP spid="59" grpId="0"/>
      <p:bldP spid="59" grpId="1"/>
      <p:bldP spid="6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ja-JP" dirty="0" smtClean="0"/>
              <a:t>Agenda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ja-JP" sz="3200" dirty="0" smtClean="0">
                <a:solidFill>
                  <a:schemeClr val="bg1">
                    <a:lumMod val="65000"/>
                  </a:schemeClr>
                </a:solidFill>
              </a:rPr>
              <a:t>Motivation</a:t>
            </a:r>
          </a:p>
          <a:p>
            <a:pPr marL="857250" lvl="1" indent="-457200" fontAlgn="auto">
              <a:spcAft>
                <a:spcPts val="0"/>
              </a:spcAft>
              <a:defRPr/>
            </a:pPr>
            <a:r>
              <a:rPr lang="en-US" altLang="ja-JP" sz="2000" dirty="0" smtClean="0">
                <a:solidFill>
                  <a:schemeClr val="bg1">
                    <a:lumMod val="65000"/>
                  </a:schemeClr>
                </a:solidFill>
              </a:rPr>
              <a:t>CFD and </a:t>
            </a:r>
            <a:r>
              <a:rPr lang="en-US" altLang="ja-JP" sz="2000" dirty="0" err="1" smtClean="0">
                <a:solidFill>
                  <a:schemeClr val="bg1">
                    <a:lumMod val="65000"/>
                  </a:schemeClr>
                </a:solidFill>
              </a:rPr>
              <a:t>FaSTAR</a:t>
            </a:r>
            <a:r>
              <a:rPr lang="en-US" altLang="ja-JP" sz="20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</a:p>
          <a:p>
            <a:pPr marL="857250" lvl="1" indent="-457200" fontAlgn="auto">
              <a:spcAft>
                <a:spcPts val="0"/>
              </a:spcAft>
              <a:defRPr/>
            </a:pPr>
            <a:r>
              <a:rPr lang="en-US" altLang="ja-JP" sz="2000" dirty="0" smtClean="0">
                <a:solidFill>
                  <a:schemeClr val="bg1">
                    <a:lumMod val="65000"/>
                  </a:schemeClr>
                </a:solidFill>
              </a:rPr>
              <a:t>and Unstructured Grid</a:t>
            </a:r>
            <a:endParaRPr lang="en-US" altLang="ja-JP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ja-JP" sz="3200" dirty="0" smtClean="0">
                <a:solidFill>
                  <a:schemeClr val="tx1"/>
                </a:solidFill>
              </a:rPr>
              <a:t>RAW hazards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ja-JP" sz="3200" dirty="0" smtClean="0">
                <a:solidFill>
                  <a:schemeClr val="bg1">
                    <a:lumMod val="65000"/>
                  </a:schemeClr>
                </a:solidFill>
              </a:rPr>
              <a:t>Out-of-Order Mechanism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ja-JP" sz="3200" dirty="0" smtClean="0">
                <a:solidFill>
                  <a:schemeClr val="bg1">
                    <a:lumMod val="65000"/>
                  </a:schemeClr>
                </a:solidFill>
              </a:rPr>
              <a:t>Evaluation</a:t>
            </a:r>
            <a:endParaRPr lang="en-US" altLang="ja-JP" sz="3200" dirty="0">
              <a:solidFill>
                <a:schemeClr val="bg1">
                  <a:lumMod val="65000"/>
                </a:schemeClr>
              </a:solidFill>
            </a:endParaRP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ja-JP" sz="3200" dirty="0" smtClean="0">
                <a:solidFill>
                  <a:schemeClr val="bg1">
                    <a:lumMod val="65000"/>
                  </a:schemeClr>
                </a:solidFill>
              </a:rPr>
              <a:t>Conclusion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BC586C-BC41-49D3-8384-3819AAE5117C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13124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正方形/長方形 119"/>
          <p:cNvSpPr/>
          <p:nvPr/>
        </p:nvSpPr>
        <p:spPr>
          <a:xfrm>
            <a:off x="4218309" y="2900911"/>
            <a:ext cx="4605338" cy="2688329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925" y="195263"/>
            <a:ext cx="9020175" cy="85725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ja-JP" dirty="0" smtClean="0"/>
              <a:t>RAW hazards</a:t>
            </a:r>
            <a:endParaRPr lang="ja-JP" altLang="en-US" dirty="0"/>
          </a:p>
        </p:txBody>
      </p:sp>
      <p:sp>
        <p:nvSpPr>
          <p:cNvPr id="66" name="正方形/長方形 65"/>
          <p:cNvSpPr/>
          <p:nvPr/>
        </p:nvSpPr>
        <p:spPr>
          <a:xfrm>
            <a:off x="7523659" y="3153671"/>
            <a:ext cx="1071562" cy="135731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000" dirty="0">
                <a:solidFill>
                  <a:schemeClr val="bg1"/>
                </a:solidFill>
              </a:rPr>
              <a:t>Block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000" dirty="0">
                <a:solidFill>
                  <a:schemeClr val="bg1"/>
                </a:solidFill>
              </a:rPr>
              <a:t>RAM</a:t>
            </a:r>
            <a:endParaRPr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31750" name="テキスト ボックス 66"/>
          <p:cNvSpPr txBox="1">
            <a:spLocks noChangeArrowheads="1"/>
          </p:cNvSpPr>
          <p:nvPr/>
        </p:nvSpPr>
        <p:spPr bwMode="auto">
          <a:xfrm>
            <a:off x="5952034" y="3010796"/>
            <a:ext cx="15430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600"/>
              <a:t>read address</a:t>
            </a:r>
            <a:endParaRPr lang="ja-JP" altLang="en-US" sz="1600"/>
          </a:p>
        </p:txBody>
      </p:sp>
      <p:sp>
        <p:nvSpPr>
          <p:cNvPr id="31751" name="テキスト ボックス 67"/>
          <p:cNvSpPr txBox="1">
            <a:spLocks noChangeArrowheads="1"/>
          </p:cNvSpPr>
          <p:nvPr/>
        </p:nvSpPr>
        <p:spPr bwMode="auto">
          <a:xfrm>
            <a:off x="5880596" y="3796609"/>
            <a:ext cx="15668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ja-JP" sz="1600"/>
              <a:t>write address</a:t>
            </a:r>
            <a:endParaRPr lang="ja-JP" altLang="en-US" sz="1600"/>
          </a:p>
        </p:txBody>
      </p:sp>
      <p:cxnSp>
        <p:nvCxnSpPr>
          <p:cNvPr id="69" name="カギ線コネクタ 68"/>
          <p:cNvCxnSpPr/>
          <p:nvPr/>
        </p:nvCxnSpPr>
        <p:spPr>
          <a:xfrm>
            <a:off x="4061321" y="3277496"/>
            <a:ext cx="3462338" cy="519113"/>
          </a:xfrm>
          <a:prstGeom prst="bentConnector3">
            <a:avLst>
              <a:gd name="adj1" fmla="val 68546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54" name="テキスト ボックス 70"/>
          <p:cNvSpPr txBox="1">
            <a:spLocks noChangeArrowheads="1"/>
          </p:cNvSpPr>
          <p:nvPr/>
        </p:nvSpPr>
        <p:spPr bwMode="auto">
          <a:xfrm>
            <a:off x="5943327" y="4105650"/>
            <a:ext cx="14414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600" dirty="0"/>
              <a:t>read </a:t>
            </a:r>
            <a:r>
              <a:rPr lang="en-US" altLang="ja-JP" sz="1600" dirty="0" smtClean="0"/>
              <a:t>quantity</a:t>
            </a:r>
            <a:endParaRPr lang="ja-JP" altLang="en-US" sz="1600" dirty="0"/>
          </a:p>
        </p:txBody>
      </p:sp>
      <p:sp>
        <p:nvSpPr>
          <p:cNvPr id="72" name="正方形/長方形 71"/>
          <p:cNvSpPr/>
          <p:nvPr/>
        </p:nvSpPr>
        <p:spPr>
          <a:xfrm>
            <a:off x="5737721" y="3420371"/>
            <a:ext cx="1357313" cy="28575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1400" dirty="0">
                <a:solidFill>
                  <a:schemeClr val="bg1"/>
                </a:solidFill>
              </a:rPr>
              <a:t>Synchronizer</a:t>
            </a:r>
            <a:endParaRPr lang="ja-JP" altLang="en-US" sz="1400" dirty="0">
              <a:solidFill>
                <a:schemeClr val="bg1"/>
              </a:solidFill>
            </a:endParaRPr>
          </a:p>
        </p:txBody>
      </p:sp>
      <p:cxnSp>
        <p:nvCxnSpPr>
          <p:cNvPr id="83" name="直線矢印コネクタ 82"/>
          <p:cNvCxnSpPr/>
          <p:nvPr/>
        </p:nvCxnSpPr>
        <p:spPr>
          <a:xfrm>
            <a:off x="6309221" y="3277496"/>
            <a:ext cx="1214438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63" name="テキスト ボックス 92"/>
          <p:cNvSpPr txBox="1">
            <a:spLocks noChangeArrowheads="1"/>
          </p:cNvSpPr>
          <p:nvPr/>
        </p:nvSpPr>
        <p:spPr bwMode="auto">
          <a:xfrm>
            <a:off x="7372846" y="2480571"/>
            <a:ext cx="14366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i="1"/>
              <a:t>Summation</a:t>
            </a:r>
          </a:p>
          <a:p>
            <a:endParaRPr lang="ja-JP" altLang="en-US" i="1"/>
          </a:p>
        </p:txBody>
      </p:sp>
      <p:sp>
        <p:nvSpPr>
          <p:cNvPr id="31782" name="テキスト ボックス 118"/>
          <p:cNvSpPr txBox="1">
            <a:spLocks noChangeArrowheads="1"/>
          </p:cNvSpPr>
          <p:nvPr/>
        </p:nvSpPr>
        <p:spPr bwMode="auto">
          <a:xfrm>
            <a:off x="4248646" y="3296546"/>
            <a:ext cx="11080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600" dirty="0"/>
              <a:t>address</a:t>
            </a:r>
            <a:endParaRPr lang="ja-JP" altLang="en-US" sz="1600" dirty="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543C9A-388C-460A-BFF7-9818C1D19CCD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141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5269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RAW hazard is critical problem in </a:t>
            </a:r>
            <a:r>
              <a:rPr lang="en-US" altLang="ja-JP" dirty="0" err="1" smtClean="0">
                <a:solidFill>
                  <a:schemeClr val="tx1"/>
                </a:solidFill>
              </a:rPr>
              <a:t>FaSTAR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6807423" y="4769515"/>
            <a:ext cx="216024" cy="4699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正方形/長方形 92"/>
          <p:cNvSpPr/>
          <p:nvPr/>
        </p:nvSpPr>
        <p:spPr>
          <a:xfrm>
            <a:off x="6591399" y="4769515"/>
            <a:ext cx="216024" cy="4699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/>
          <p:cNvSpPr/>
          <p:nvPr/>
        </p:nvSpPr>
        <p:spPr>
          <a:xfrm>
            <a:off x="6375375" y="4769515"/>
            <a:ext cx="216024" cy="4699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" name="正方形/長方形 104"/>
          <p:cNvSpPr/>
          <p:nvPr/>
        </p:nvSpPr>
        <p:spPr>
          <a:xfrm>
            <a:off x="6159351" y="4769515"/>
            <a:ext cx="216024" cy="4699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正方形/長方形 106"/>
          <p:cNvSpPr/>
          <p:nvPr/>
        </p:nvSpPr>
        <p:spPr>
          <a:xfrm>
            <a:off x="5943327" y="4769515"/>
            <a:ext cx="216024" cy="4699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正方形/長方形 108"/>
          <p:cNvSpPr/>
          <p:nvPr/>
        </p:nvSpPr>
        <p:spPr>
          <a:xfrm>
            <a:off x="5727303" y="4769515"/>
            <a:ext cx="216024" cy="4699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正方形/長方形 115"/>
          <p:cNvSpPr/>
          <p:nvPr/>
        </p:nvSpPr>
        <p:spPr>
          <a:xfrm>
            <a:off x="5511279" y="4769515"/>
            <a:ext cx="216024" cy="4699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" name="正方形/長方形 118"/>
          <p:cNvSpPr/>
          <p:nvPr/>
        </p:nvSpPr>
        <p:spPr>
          <a:xfrm>
            <a:off x="5295255" y="4769515"/>
            <a:ext cx="216024" cy="4699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58736" y="4681714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</a:rPr>
              <a:t>Floating-Point</a:t>
            </a:r>
          </a:p>
          <a:p>
            <a:r>
              <a:rPr lang="en-US" altLang="ja-JP" dirty="0" smtClean="0">
                <a:solidFill>
                  <a:schemeClr val="bg1"/>
                </a:solidFill>
              </a:rPr>
              <a:t>Adder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cxnSp>
        <p:nvCxnSpPr>
          <p:cNvPr id="8" name="カギ線コネクタ 7"/>
          <p:cNvCxnSpPr/>
          <p:nvPr/>
        </p:nvCxnSpPr>
        <p:spPr>
          <a:xfrm rot="10800000" flipV="1">
            <a:off x="5295255" y="4420494"/>
            <a:ext cx="2228404" cy="477243"/>
          </a:xfrm>
          <a:prstGeom prst="bentConnector3">
            <a:avLst>
              <a:gd name="adj1" fmla="val 114087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>
            <a:off x="4061321" y="5113762"/>
            <a:ext cx="123393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カギ線コネクタ 14"/>
          <p:cNvCxnSpPr>
            <a:stCxn id="3" idx="3"/>
            <a:endCxn id="66" idx="2"/>
          </p:cNvCxnSpPr>
          <p:nvPr/>
        </p:nvCxnSpPr>
        <p:spPr>
          <a:xfrm flipV="1">
            <a:off x="7023447" y="4510984"/>
            <a:ext cx="1035993" cy="49348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1" name="テキスト ボックス 70"/>
          <p:cNvSpPr txBox="1">
            <a:spLocks noChangeArrowheads="1"/>
          </p:cNvSpPr>
          <p:nvPr/>
        </p:nvSpPr>
        <p:spPr bwMode="auto">
          <a:xfrm>
            <a:off x="7023447" y="5004465"/>
            <a:ext cx="14414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600" dirty="0" smtClean="0"/>
              <a:t>updated quantity</a:t>
            </a:r>
            <a:endParaRPr lang="ja-JP" altLang="en-US" sz="1600" dirty="0"/>
          </a:p>
        </p:txBody>
      </p:sp>
      <p:sp>
        <p:nvSpPr>
          <p:cNvPr id="157" name="正方形/長方形 156"/>
          <p:cNvSpPr/>
          <p:nvPr/>
        </p:nvSpPr>
        <p:spPr>
          <a:xfrm>
            <a:off x="3639071" y="2998226"/>
            <a:ext cx="422250" cy="531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1</a:t>
            </a:r>
            <a:endParaRPr lang="ja-JP" altLang="en-US" sz="1600" dirty="0"/>
          </a:p>
        </p:txBody>
      </p:sp>
      <p:sp>
        <p:nvSpPr>
          <p:cNvPr id="160" name="正方形/長方形 159"/>
          <p:cNvSpPr/>
          <p:nvPr/>
        </p:nvSpPr>
        <p:spPr>
          <a:xfrm>
            <a:off x="3216821" y="2982460"/>
            <a:ext cx="422250" cy="531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1</a:t>
            </a:r>
            <a:endParaRPr lang="ja-JP" altLang="en-US" sz="1600" dirty="0"/>
          </a:p>
        </p:txBody>
      </p:sp>
      <p:sp>
        <p:nvSpPr>
          <p:cNvPr id="161" name="正方形/長方形 160"/>
          <p:cNvSpPr/>
          <p:nvPr/>
        </p:nvSpPr>
        <p:spPr>
          <a:xfrm>
            <a:off x="2794571" y="2980872"/>
            <a:ext cx="422250" cy="531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1</a:t>
            </a:r>
            <a:endParaRPr lang="ja-JP" altLang="en-US" sz="1600" dirty="0"/>
          </a:p>
        </p:txBody>
      </p:sp>
      <p:sp>
        <p:nvSpPr>
          <p:cNvPr id="162" name="正方形/長方形 161"/>
          <p:cNvSpPr/>
          <p:nvPr/>
        </p:nvSpPr>
        <p:spPr>
          <a:xfrm>
            <a:off x="2372321" y="2980871"/>
            <a:ext cx="422250" cy="531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2</a:t>
            </a:r>
            <a:endParaRPr lang="ja-JP" altLang="en-US" sz="1600" dirty="0"/>
          </a:p>
        </p:txBody>
      </p:sp>
      <p:sp>
        <p:nvSpPr>
          <p:cNvPr id="163" name="正方形/長方形 162"/>
          <p:cNvSpPr/>
          <p:nvPr/>
        </p:nvSpPr>
        <p:spPr>
          <a:xfrm>
            <a:off x="1950071" y="2980870"/>
            <a:ext cx="422250" cy="531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2</a:t>
            </a:r>
            <a:endParaRPr lang="ja-JP" altLang="en-US" sz="1600" dirty="0"/>
          </a:p>
        </p:txBody>
      </p:sp>
      <p:sp>
        <p:nvSpPr>
          <p:cNvPr id="164" name="正方形/長方形 163"/>
          <p:cNvSpPr/>
          <p:nvPr/>
        </p:nvSpPr>
        <p:spPr>
          <a:xfrm>
            <a:off x="1527821" y="2980869"/>
            <a:ext cx="422250" cy="531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3</a:t>
            </a:r>
            <a:endParaRPr lang="ja-JP" altLang="en-US" sz="1600" dirty="0"/>
          </a:p>
        </p:txBody>
      </p:sp>
      <p:sp>
        <p:nvSpPr>
          <p:cNvPr id="165" name="正方形/長方形 164"/>
          <p:cNvSpPr/>
          <p:nvPr/>
        </p:nvSpPr>
        <p:spPr>
          <a:xfrm>
            <a:off x="1105571" y="2980868"/>
            <a:ext cx="422250" cy="531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4</a:t>
            </a:r>
            <a:endParaRPr lang="ja-JP" altLang="en-US" sz="1600" dirty="0"/>
          </a:p>
        </p:txBody>
      </p:sp>
      <p:sp>
        <p:nvSpPr>
          <p:cNvPr id="166" name="正方形/長方形 165"/>
          <p:cNvSpPr/>
          <p:nvPr/>
        </p:nvSpPr>
        <p:spPr>
          <a:xfrm>
            <a:off x="683321" y="2980867"/>
            <a:ext cx="422250" cy="531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4</a:t>
            </a:r>
            <a:endParaRPr lang="ja-JP" altLang="en-US" sz="1600" dirty="0"/>
          </a:p>
        </p:txBody>
      </p:sp>
      <p:sp>
        <p:nvSpPr>
          <p:cNvPr id="170" name="正方形/長方形 169"/>
          <p:cNvSpPr/>
          <p:nvPr/>
        </p:nvSpPr>
        <p:spPr>
          <a:xfrm>
            <a:off x="3639071" y="4843859"/>
            <a:ext cx="422250" cy="5280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d1</a:t>
            </a:r>
            <a:endParaRPr lang="ja-JP" altLang="en-US" sz="1600" dirty="0"/>
          </a:p>
        </p:txBody>
      </p:sp>
      <p:sp>
        <p:nvSpPr>
          <p:cNvPr id="171" name="正方形/長方形 170"/>
          <p:cNvSpPr/>
          <p:nvPr/>
        </p:nvSpPr>
        <p:spPr>
          <a:xfrm>
            <a:off x="3216821" y="4843859"/>
            <a:ext cx="422250" cy="5280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d2</a:t>
            </a:r>
            <a:endParaRPr lang="ja-JP" altLang="en-US" sz="1600" dirty="0"/>
          </a:p>
        </p:txBody>
      </p:sp>
      <p:sp>
        <p:nvSpPr>
          <p:cNvPr id="172" name="正方形/長方形 171"/>
          <p:cNvSpPr/>
          <p:nvPr/>
        </p:nvSpPr>
        <p:spPr>
          <a:xfrm>
            <a:off x="2794571" y="4843859"/>
            <a:ext cx="422250" cy="5280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d3</a:t>
            </a:r>
            <a:endParaRPr lang="ja-JP" altLang="en-US" sz="1600" dirty="0"/>
          </a:p>
        </p:txBody>
      </p:sp>
      <p:sp>
        <p:nvSpPr>
          <p:cNvPr id="173" name="正方形/長方形 172"/>
          <p:cNvSpPr/>
          <p:nvPr/>
        </p:nvSpPr>
        <p:spPr>
          <a:xfrm>
            <a:off x="2372321" y="4843859"/>
            <a:ext cx="422250" cy="5280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d4</a:t>
            </a:r>
            <a:endParaRPr lang="ja-JP" altLang="en-US" sz="1600" dirty="0"/>
          </a:p>
        </p:txBody>
      </p:sp>
      <p:sp>
        <p:nvSpPr>
          <p:cNvPr id="174" name="正方形/長方形 173"/>
          <p:cNvSpPr/>
          <p:nvPr/>
        </p:nvSpPr>
        <p:spPr>
          <a:xfrm>
            <a:off x="1950071" y="4843859"/>
            <a:ext cx="422250" cy="5280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d5</a:t>
            </a:r>
            <a:endParaRPr lang="ja-JP" altLang="en-US" sz="1600" dirty="0"/>
          </a:p>
        </p:txBody>
      </p:sp>
      <p:sp>
        <p:nvSpPr>
          <p:cNvPr id="175" name="正方形/長方形 174"/>
          <p:cNvSpPr/>
          <p:nvPr/>
        </p:nvSpPr>
        <p:spPr>
          <a:xfrm>
            <a:off x="1527821" y="4843859"/>
            <a:ext cx="422250" cy="5280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d6</a:t>
            </a:r>
            <a:endParaRPr lang="ja-JP" altLang="en-US" sz="1600" dirty="0"/>
          </a:p>
        </p:txBody>
      </p:sp>
      <p:sp>
        <p:nvSpPr>
          <p:cNvPr id="176" name="正方形/長方形 175"/>
          <p:cNvSpPr/>
          <p:nvPr/>
        </p:nvSpPr>
        <p:spPr>
          <a:xfrm>
            <a:off x="1105571" y="4843859"/>
            <a:ext cx="422250" cy="5280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d7</a:t>
            </a:r>
            <a:endParaRPr lang="ja-JP" altLang="en-US" sz="1600" dirty="0"/>
          </a:p>
        </p:txBody>
      </p:sp>
      <p:sp>
        <p:nvSpPr>
          <p:cNvPr id="177" name="正方形/長方形 176"/>
          <p:cNvSpPr/>
          <p:nvPr/>
        </p:nvSpPr>
        <p:spPr>
          <a:xfrm>
            <a:off x="683321" y="4843859"/>
            <a:ext cx="422250" cy="5280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d8</a:t>
            </a:r>
            <a:endParaRPr lang="ja-JP" altLang="en-US" sz="1600" dirty="0"/>
          </a:p>
        </p:txBody>
      </p:sp>
      <p:sp>
        <p:nvSpPr>
          <p:cNvPr id="178" name="正方形/長方形 177"/>
          <p:cNvSpPr/>
          <p:nvPr/>
        </p:nvSpPr>
        <p:spPr>
          <a:xfrm>
            <a:off x="3639071" y="4835628"/>
            <a:ext cx="422250" cy="5280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d2</a:t>
            </a:r>
            <a:endParaRPr lang="ja-JP" altLang="en-US" sz="1600" dirty="0"/>
          </a:p>
        </p:txBody>
      </p:sp>
      <p:sp>
        <p:nvSpPr>
          <p:cNvPr id="179" name="正方形/長方形 178"/>
          <p:cNvSpPr/>
          <p:nvPr/>
        </p:nvSpPr>
        <p:spPr>
          <a:xfrm>
            <a:off x="3216821" y="4835628"/>
            <a:ext cx="422250" cy="5280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d3</a:t>
            </a:r>
            <a:endParaRPr lang="ja-JP" altLang="en-US" sz="1600" dirty="0"/>
          </a:p>
        </p:txBody>
      </p:sp>
      <p:sp>
        <p:nvSpPr>
          <p:cNvPr id="180" name="正方形/長方形 179"/>
          <p:cNvSpPr/>
          <p:nvPr/>
        </p:nvSpPr>
        <p:spPr>
          <a:xfrm>
            <a:off x="2794571" y="4835628"/>
            <a:ext cx="422250" cy="5280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d4</a:t>
            </a:r>
            <a:endParaRPr lang="ja-JP" altLang="en-US" sz="1600" dirty="0"/>
          </a:p>
        </p:txBody>
      </p:sp>
      <p:sp>
        <p:nvSpPr>
          <p:cNvPr id="181" name="正方形/長方形 180"/>
          <p:cNvSpPr/>
          <p:nvPr/>
        </p:nvSpPr>
        <p:spPr>
          <a:xfrm>
            <a:off x="2372321" y="4835628"/>
            <a:ext cx="422250" cy="5280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d5</a:t>
            </a:r>
            <a:endParaRPr lang="ja-JP" altLang="en-US" sz="1600" dirty="0"/>
          </a:p>
        </p:txBody>
      </p:sp>
      <p:sp>
        <p:nvSpPr>
          <p:cNvPr id="182" name="正方形/長方形 181"/>
          <p:cNvSpPr/>
          <p:nvPr/>
        </p:nvSpPr>
        <p:spPr>
          <a:xfrm>
            <a:off x="1950071" y="4835628"/>
            <a:ext cx="422250" cy="5280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d6</a:t>
            </a:r>
            <a:endParaRPr lang="ja-JP" altLang="en-US" sz="1600" dirty="0"/>
          </a:p>
        </p:txBody>
      </p:sp>
      <p:sp>
        <p:nvSpPr>
          <p:cNvPr id="183" name="正方形/長方形 182"/>
          <p:cNvSpPr/>
          <p:nvPr/>
        </p:nvSpPr>
        <p:spPr>
          <a:xfrm>
            <a:off x="1527821" y="4835628"/>
            <a:ext cx="422250" cy="5280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d7</a:t>
            </a:r>
            <a:endParaRPr lang="ja-JP" altLang="en-US" sz="1600" dirty="0"/>
          </a:p>
        </p:txBody>
      </p:sp>
      <p:sp>
        <p:nvSpPr>
          <p:cNvPr id="184" name="正方形/長方形 183"/>
          <p:cNvSpPr/>
          <p:nvPr/>
        </p:nvSpPr>
        <p:spPr>
          <a:xfrm>
            <a:off x="1105571" y="4835628"/>
            <a:ext cx="422250" cy="5280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d8</a:t>
            </a:r>
            <a:endParaRPr lang="ja-JP" altLang="en-US" sz="1600" dirty="0"/>
          </a:p>
        </p:txBody>
      </p:sp>
      <p:sp>
        <p:nvSpPr>
          <p:cNvPr id="185" name="正方形/長方形 184"/>
          <p:cNvSpPr/>
          <p:nvPr/>
        </p:nvSpPr>
        <p:spPr>
          <a:xfrm>
            <a:off x="3639071" y="2988012"/>
            <a:ext cx="422250" cy="531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1</a:t>
            </a:r>
            <a:endParaRPr lang="ja-JP" altLang="en-US" sz="1600" dirty="0"/>
          </a:p>
        </p:txBody>
      </p:sp>
      <p:sp>
        <p:nvSpPr>
          <p:cNvPr id="186" name="正方形/長方形 185"/>
          <p:cNvSpPr/>
          <p:nvPr/>
        </p:nvSpPr>
        <p:spPr>
          <a:xfrm>
            <a:off x="3216821" y="2986424"/>
            <a:ext cx="422250" cy="531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1</a:t>
            </a:r>
            <a:endParaRPr lang="ja-JP" altLang="en-US" sz="1600" dirty="0"/>
          </a:p>
        </p:txBody>
      </p:sp>
      <p:sp>
        <p:nvSpPr>
          <p:cNvPr id="187" name="正方形/長方形 186"/>
          <p:cNvSpPr/>
          <p:nvPr/>
        </p:nvSpPr>
        <p:spPr>
          <a:xfrm>
            <a:off x="2794571" y="2986423"/>
            <a:ext cx="422250" cy="531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2</a:t>
            </a:r>
            <a:endParaRPr lang="ja-JP" altLang="en-US" sz="1600" dirty="0"/>
          </a:p>
        </p:txBody>
      </p:sp>
      <p:sp>
        <p:nvSpPr>
          <p:cNvPr id="188" name="正方形/長方形 187"/>
          <p:cNvSpPr/>
          <p:nvPr/>
        </p:nvSpPr>
        <p:spPr>
          <a:xfrm>
            <a:off x="2372321" y="2986422"/>
            <a:ext cx="422250" cy="531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2</a:t>
            </a:r>
            <a:endParaRPr lang="ja-JP" altLang="en-US" sz="1600" dirty="0"/>
          </a:p>
        </p:txBody>
      </p:sp>
      <p:sp>
        <p:nvSpPr>
          <p:cNvPr id="189" name="正方形/長方形 188"/>
          <p:cNvSpPr/>
          <p:nvPr/>
        </p:nvSpPr>
        <p:spPr>
          <a:xfrm>
            <a:off x="1950071" y="2986421"/>
            <a:ext cx="422250" cy="531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3</a:t>
            </a:r>
            <a:endParaRPr lang="ja-JP" altLang="en-US" sz="1600" dirty="0"/>
          </a:p>
        </p:txBody>
      </p:sp>
      <p:sp>
        <p:nvSpPr>
          <p:cNvPr id="190" name="正方形/長方形 189"/>
          <p:cNvSpPr/>
          <p:nvPr/>
        </p:nvSpPr>
        <p:spPr>
          <a:xfrm>
            <a:off x="1527821" y="2986420"/>
            <a:ext cx="422250" cy="531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4</a:t>
            </a:r>
            <a:endParaRPr lang="ja-JP" altLang="en-US" sz="1600" dirty="0"/>
          </a:p>
        </p:txBody>
      </p:sp>
      <p:sp>
        <p:nvSpPr>
          <p:cNvPr id="191" name="正方形/長方形 190"/>
          <p:cNvSpPr/>
          <p:nvPr/>
        </p:nvSpPr>
        <p:spPr>
          <a:xfrm>
            <a:off x="1105571" y="2986419"/>
            <a:ext cx="422250" cy="531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4</a:t>
            </a:r>
            <a:endParaRPr lang="ja-JP" altLang="en-US" sz="1600" dirty="0"/>
          </a:p>
        </p:txBody>
      </p:sp>
      <p:sp>
        <p:nvSpPr>
          <p:cNvPr id="192" name="正方形/長方形 191"/>
          <p:cNvSpPr/>
          <p:nvPr/>
        </p:nvSpPr>
        <p:spPr>
          <a:xfrm>
            <a:off x="4409850" y="3025530"/>
            <a:ext cx="422250" cy="5379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1</a:t>
            </a:r>
            <a:endParaRPr lang="ja-JP" altLang="en-US" sz="1600" dirty="0"/>
          </a:p>
        </p:txBody>
      </p:sp>
      <p:sp>
        <p:nvSpPr>
          <p:cNvPr id="193" name="正方形/長方形 192"/>
          <p:cNvSpPr/>
          <p:nvPr/>
        </p:nvSpPr>
        <p:spPr>
          <a:xfrm>
            <a:off x="6962527" y="4134746"/>
            <a:ext cx="422250" cy="37623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s1</a:t>
            </a:r>
            <a:endParaRPr lang="ja-JP" altLang="en-US" sz="1600" dirty="0"/>
          </a:p>
        </p:txBody>
      </p:sp>
      <p:sp>
        <p:nvSpPr>
          <p:cNvPr id="196" name="正方形/長方形 195"/>
          <p:cNvSpPr/>
          <p:nvPr/>
        </p:nvSpPr>
        <p:spPr>
          <a:xfrm>
            <a:off x="4296941" y="5052491"/>
            <a:ext cx="422250" cy="42131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d1</a:t>
            </a:r>
            <a:endParaRPr lang="ja-JP" altLang="en-US" sz="1600" dirty="0"/>
          </a:p>
        </p:txBody>
      </p:sp>
      <p:sp>
        <p:nvSpPr>
          <p:cNvPr id="21" name="角丸四角形吹き出し 20"/>
          <p:cNvSpPr/>
          <p:nvPr/>
        </p:nvSpPr>
        <p:spPr>
          <a:xfrm>
            <a:off x="5439271" y="5662214"/>
            <a:ext cx="2221830" cy="431082"/>
          </a:xfrm>
          <a:prstGeom prst="wedgeRoundRectCallout">
            <a:avLst>
              <a:gd name="adj1" fmla="val -34569"/>
              <a:gd name="adj2" fmla="val -116342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16-stage pipeline</a:t>
            </a:r>
            <a:endParaRPr kumimoji="1" lang="ja-JP" altLang="en-US" dirty="0"/>
          </a:p>
        </p:txBody>
      </p:sp>
      <p:sp>
        <p:nvSpPr>
          <p:cNvPr id="197" name="正方形/長方形 196"/>
          <p:cNvSpPr/>
          <p:nvPr/>
        </p:nvSpPr>
        <p:spPr>
          <a:xfrm>
            <a:off x="7023447" y="4764459"/>
            <a:ext cx="481403" cy="42131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s</a:t>
            </a:r>
            <a:r>
              <a:rPr lang="en-US" altLang="ja-JP" sz="1600" dirty="0" smtClean="0"/>
              <a:t>1’</a:t>
            </a:r>
            <a:endParaRPr lang="ja-JP" altLang="en-US" sz="1600" dirty="0"/>
          </a:p>
        </p:txBody>
      </p:sp>
      <p:cxnSp>
        <p:nvCxnSpPr>
          <p:cNvPr id="202" name="直線コネクタ 201"/>
          <p:cNvCxnSpPr/>
          <p:nvPr/>
        </p:nvCxnSpPr>
        <p:spPr>
          <a:xfrm>
            <a:off x="179512" y="5113762"/>
            <a:ext cx="431801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3" name="直線コネクタ 202"/>
          <p:cNvCxnSpPr/>
          <p:nvPr/>
        </p:nvCxnSpPr>
        <p:spPr>
          <a:xfrm>
            <a:off x="179512" y="3241554"/>
            <a:ext cx="431801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5" name="テキスト ボックス 71"/>
          <p:cNvSpPr txBox="1">
            <a:spLocks noChangeArrowheads="1"/>
          </p:cNvSpPr>
          <p:nvPr/>
        </p:nvSpPr>
        <p:spPr bwMode="auto">
          <a:xfrm>
            <a:off x="710883" y="2593482"/>
            <a:ext cx="1772638" cy="338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600" dirty="0"/>
              <a:t>Address FIFO</a:t>
            </a:r>
            <a:endParaRPr lang="ja-JP" altLang="en-US" sz="1600" dirty="0"/>
          </a:p>
        </p:txBody>
      </p:sp>
      <p:sp>
        <p:nvSpPr>
          <p:cNvPr id="206" name="テキスト ボックス 71"/>
          <p:cNvSpPr txBox="1">
            <a:spLocks noChangeArrowheads="1"/>
          </p:cNvSpPr>
          <p:nvPr/>
        </p:nvSpPr>
        <p:spPr bwMode="auto">
          <a:xfrm>
            <a:off x="710883" y="4487246"/>
            <a:ext cx="20836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/>
              <a:t>Quantity data FIFO</a:t>
            </a:r>
            <a:endParaRPr lang="ja-JP" altLang="en-US" sz="1600" dirty="0"/>
          </a:p>
        </p:txBody>
      </p:sp>
      <p:sp>
        <p:nvSpPr>
          <p:cNvPr id="23" name="角丸四角形 22"/>
          <p:cNvSpPr/>
          <p:nvPr/>
        </p:nvSpPr>
        <p:spPr>
          <a:xfrm>
            <a:off x="2195489" y="1904507"/>
            <a:ext cx="2346870" cy="7200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/>
              <a:t>RAW hazards</a:t>
            </a:r>
          </a:p>
        </p:txBody>
      </p:sp>
      <p:sp>
        <p:nvSpPr>
          <p:cNvPr id="207" name="角丸四角形吹き出し 206"/>
          <p:cNvSpPr/>
          <p:nvPr/>
        </p:nvSpPr>
        <p:spPr>
          <a:xfrm>
            <a:off x="5877099" y="1988840"/>
            <a:ext cx="2583333" cy="504056"/>
          </a:xfrm>
          <a:prstGeom prst="wedgeRoundRectCallout">
            <a:avLst>
              <a:gd name="adj1" fmla="val -119256"/>
              <a:gd name="adj2" fmla="val 186389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altLang="ja-JP" dirty="0" smtClean="0">
                <a:solidFill>
                  <a:srgbClr val="000000"/>
                </a:solidFill>
              </a:rPr>
              <a:t>wait for 16 clock cycles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99" name="角丸四角形吹き出し 198"/>
          <p:cNvSpPr/>
          <p:nvPr/>
        </p:nvSpPr>
        <p:spPr>
          <a:xfrm>
            <a:off x="5836841" y="1988840"/>
            <a:ext cx="2551583" cy="504056"/>
          </a:xfrm>
          <a:prstGeom prst="wedgeRoundRectCallout">
            <a:avLst>
              <a:gd name="adj1" fmla="val -119256"/>
              <a:gd name="adj2" fmla="val 186389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altLang="ja-JP" dirty="0" smtClean="0">
                <a:solidFill>
                  <a:srgbClr val="000000"/>
                </a:solidFill>
              </a:rPr>
              <a:t>can’t go to the pipeline</a:t>
            </a:r>
            <a:endParaRPr lang="en-US" altLang="ja-JP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5324246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11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1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19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23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2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31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35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79371E-6 L 0.31267 -0.00208 " pathEditMode="relative" rAng="0" ptsTypes="AA">
                                      <p:cBhvr>
                                        <p:cTn id="62" dur="11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25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100"/>
                            </p:stCondLst>
                            <p:childTnLst>
                              <p:par>
                                <p:cTn id="64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44444E-6 L -0.29201 4.44444E-6 " pathEditMode="relative" rAng="0" ptsTypes="AA">
                                      <p:cBhvr>
                                        <p:cTn id="74" dur="11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0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600"/>
                            </p:stCondLst>
                            <p:childTnLst>
                              <p:par>
                                <p:cTn id="7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9201 4.44444E-6 L -0.29201 0.04884 " pathEditMode="relative" rAng="0" ptsTypes="AA">
                                      <p:cBhvr>
                                        <p:cTn id="77" dur="7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31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1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80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84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88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9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96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100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104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108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63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9201 0.05254 L -0.22326 0.05254 " pathEditMode="relative" rAng="0" ptsTypes="AA">
                                      <p:cBhvr>
                                        <p:cTn id="137" dur="6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38" y="0"/>
                                    </p:animMotion>
                                  </p:childTnLst>
                                </p:cTn>
                              </p:par>
                              <p:par>
                                <p:cTn id="138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59259E-6 L 0.07031 -0.00069 " pathEditMode="relative" rAng="0" ptsTypes="AA">
                                      <p:cBhvr>
                                        <p:cTn id="139" dur="6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07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600"/>
                            </p:stCondLst>
                            <p:childTnLst>
                              <p:par>
                                <p:cTn id="141" presetID="10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1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00"/>
                            </p:stCondLst>
                            <p:childTnLst>
                              <p:par>
                                <p:cTn id="161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44444E-6 L 0.06823 -0.00069 " pathEditMode="relative" rAng="0" ptsTypes="AA">
                                      <p:cBhvr>
                                        <p:cTn id="162" dur="3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03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800"/>
                            </p:stCondLst>
                            <p:childTnLst>
                              <p:par>
                                <p:cTn id="164" presetID="64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823 -0.0007 L 0.06823 -0.09583 " pathEditMode="relative" rAng="0" ptsTypes="AA">
                                      <p:cBhvr>
                                        <p:cTn id="165" dur="4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7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200"/>
                            </p:stCondLst>
                            <p:childTnLst>
                              <p:par>
                                <p:cTn id="167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0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6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2" grpId="1" animBg="1"/>
      <p:bldP spid="192" grpId="2" animBg="1"/>
      <p:bldP spid="193" grpId="0" animBg="1"/>
      <p:bldP spid="193" grpId="1" animBg="1"/>
      <p:bldP spid="193" grpId="2" animBg="1"/>
      <p:bldP spid="193" grpId="3" animBg="1"/>
      <p:bldP spid="193" grpId="4" animBg="1"/>
      <p:bldP spid="196" grpId="0" animBg="1"/>
      <p:bldP spid="196" grpId="1" animBg="1"/>
      <p:bldP spid="196" grpId="2" animBg="1"/>
      <p:bldP spid="197" grpId="0" animBg="1"/>
      <p:bldP spid="197" grpId="1" animBg="1"/>
      <p:bldP spid="197" grpId="2" animBg="1"/>
      <p:bldP spid="197" grpId="3" animBg="1"/>
      <p:bldP spid="23" grpId="0" animBg="1"/>
      <p:bldP spid="23" grpId="1" animBg="1"/>
      <p:bldP spid="207" grpId="0" animBg="1"/>
      <p:bldP spid="199" grpId="0" animBg="1"/>
      <p:bldP spid="199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正方形/長方形 119"/>
          <p:cNvSpPr/>
          <p:nvPr/>
        </p:nvSpPr>
        <p:spPr>
          <a:xfrm>
            <a:off x="4218556" y="2108823"/>
            <a:ext cx="4605338" cy="2688329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925" y="195263"/>
            <a:ext cx="9020175" cy="85725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ja-JP" dirty="0" smtClean="0"/>
              <a:t>Avoiding RAW hazards</a:t>
            </a:r>
            <a:endParaRPr lang="ja-JP" altLang="en-US" dirty="0"/>
          </a:p>
        </p:txBody>
      </p:sp>
      <p:sp>
        <p:nvSpPr>
          <p:cNvPr id="66" name="正方形/長方形 65"/>
          <p:cNvSpPr/>
          <p:nvPr/>
        </p:nvSpPr>
        <p:spPr>
          <a:xfrm>
            <a:off x="7523906" y="2361583"/>
            <a:ext cx="1071562" cy="135731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000" dirty="0">
                <a:solidFill>
                  <a:schemeClr val="bg1"/>
                </a:solidFill>
              </a:rPr>
              <a:t>Block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000" dirty="0">
                <a:solidFill>
                  <a:schemeClr val="bg1"/>
                </a:solidFill>
              </a:rPr>
              <a:t>RAM</a:t>
            </a:r>
            <a:endParaRPr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31750" name="テキスト ボックス 66"/>
          <p:cNvSpPr txBox="1">
            <a:spLocks noChangeArrowheads="1"/>
          </p:cNvSpPr>
          <p:nvPr/>
        </p:nvSpPr>
        <p:spPr bwMode="auto">
          <a:xfrm>
            <a:off x="5952281" y="2218708"/>
            <a:ext cx="15430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600"/>
              <a:t>read address</a:t>
            </a:r>
            <a:endParaRPr lang="ja-JP" altLang="en-US" sz="1600"/>
          </a:p>
        </p:txBody>
      </p:sp>
      <p:sp>
        <p:nvSpPr>
          <p:cNvPr id="31751" name="テキスト ボックス 67"/>
          <p:cNvSpPr txBox="1">
            <a:spLocks noChangeArrowheads="1"/>
          </p:cNvSpPr>
          <p:nvPr/>
        </p:nvSpPr>
        <p:spPr bwMode="auto">
          <a:xfrm>
            <a:off x="5880843" y="3004521"/>
            <a:ext cx="15668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ja-JP" sz="1600"/>
              <a:t>write address</a:t>
            </a:r>
            <a:endParaRPr lang="ja-JP" altLang="en-US" sz="1600"/>
          </a:p>
        </p:txBody>
      </p:sp>
      <p:cxnSp>
        <p:nvCxnSpPr>
          <p:cNvPr id="69" name="カギ線コネクタ 68"/>
          <p:cNvCxnSpPr/>
          <p:nvPr/>
        </p:nvCxnSpPr>
        <p:spPr>
          <a:xfrm>
            <a:off x="4061568" y="2485408"/>
            <a:ext cx="3462338" cy="519113"/>
          </a:xfrm>
          <a:prstGeom prst="bentConnector3">
            <a:avLst>
              <a:gd name="adj1" fmla="val 68546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54" name="テキスト ボックス 70"/>
          <p:cNvSpPr txBox="1">
            <a:spLocks noChangeArrowheads="1"/>
          </p:cNvSpPr>
          <p:nvPr/>
        </p:nvSpPr>
        <p:spPr bwMode="auto">
          <a:xfrm>
            <a:off x="5943574" y="3313562"/>
            <a:ext cx="14414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600" dirty="0"/>
              <a:t>read </a:t>
            </a:r>
            <a:r>
              <a:rPr lang="en-US" altLang="ja-JP" sz="1600" dirty="0" smtClean="0"/>
              <a:t>quantity</a:t>
            </a:r>
            <a:endParaRPr lang="ja-JP" altLang="en-US" sz="1600" dirty="0"/>
          </a:p>
        </p:txBody>
      </p:sp>
      <p:sp>
        <p:nvSpPr>
          <p:cNvPr id="72" name="正方形/長方形 71"/>
          <p:cNvSpPr/>
          <p:nvPr/>
        </p:nvSpPr>
        <p:spPr>
          <a:xfrm>
            <a:off x="5737968" y="2628283"/>
            <a:ext cx="1357313" cy="28575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1400" dirty="0">
                <a:solidFill>
                  <a:schemeClr val="bg1"/>
                </a:solidFill>
              </a:rPr>
              <a:t>Synchronizer</a:t>
            </a:r>
            <a:endParaRPr lang="ja-JP" altLang="en-US" sz="1400" dirty="0">
              <a:solidFill>
                <a:schemeClr val="bg1"/>
              </a:solidFill>
            </a:endParaRPr>
          </a:p>
        </p:txBody>
      </p:sp>
      <p:cxnSp>
        <p:nvCxnSpPr>
          <p:cNvPr id="83" name="直線矢印コネクタ 82"/>
          <p:cNvCxnSpPr/>
          <p:nvPr/>
        </p:nvCxnSpPr>
        <p:spPr>
          <a:xfrm>
            <a:off x="6309468" y="2485408"/>
            <a:ext cx="1214438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63" name="テキスト ボックス 92"/>
          <p:cNvSpPr txBox="1">
            <a:spLocks noChangeArrowheads="1"/>
          </p:cNvSpPr>
          <p:nvPr/>
        </p:nvSpPr>
        <p:spPr bwMode="auto">
          <a:xfrm>
            <a:off x="7373093" y="1688483"/>
            <a:ext cx="14366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i="1"/>
              <a:t>Summation</a:t>
            </a:r>
          </a:p>
          <a:p>
            <a:endParaRPr lang="ja-JP" altLang="en-US" i="1"/>
          </a:p>
        </p:txBody>
      </p:sp>
      <p:sp>
        <p:nvSpPr>
          <p:cNvPr id="31782" name="テキスト ボックス 118"/>
          <p:cNvSpPr txBox="1">
            <a:spLocks noChangeArrowheads="1"/>
          </p:cNvSpPr>
          <p:nvPr/>
        </p:nvSpPr>
        <p:spPr bwMode="auto">
          <a:xfrm>
            <a:off x="4248893" y="2504458"/>
            <a:ext cx="11080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600" dirty="0"/>
              <a:t>address</a:t>
            </a:r>
            <a:endParaRPr lang="ja-JP" altLang="en-US" sz="1600" dirty="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543C9A-388C-460A-BFF7-9818C1D19CCD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正方形/長方形 2"/>
          <p:cNvSpPr/>
          <p:nvPr/>
        </p:nvSpPr>
        <p:spPr>
          <a:xfrm>
            <a:off x="6807670" y="3977427"/>
            <a:ext cx="216024" cy="4699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正方形/長方形 92"/>
          <p:cNvSpPr/>
          <p:nvPr/>
        </p:nvSpPr>
        <p:spPr>
          <a:xfrm>
            <a:off x="6591646" y="3977427"/>
            <a:ext cx="216024" cy="4699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/>
          <p:cNvSpPr/>
          <p:nvPr/>
        </p:nvSpPr>
        <p:spPr>
          <a:xfrm>
            <a:off x="6375622" y="3977427"/>
            <a:ext cx="216024" cy="4699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" name="正方形/長方形 104"/>
          <p:cNvSpPr/>
          <p:nvPr/>
        </p:nvSpPr>
        <p:spPr>
          <a:xfrm>
            <a:off x="6159598" y="3977427"/>
            <a:ext cx="216024" cy="4699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正方形/長方形 106"/>
          <p:cNvSpPr/>
          <p:nvPr/>
        </p:nvSpPr>
        <p:spPr>
          <a:xfrm>
            <a:off x="5943574" y="3977427"/>
            <a:ext cx="216024" cy="4699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正方形/長方形 108"/>
          <p:cNvSpPr/>
          <p:nvPr/>
        </p:nvSpPr>
        <p:spPr>
          <a:xfrm>
            <a:off x="5727550" y="3977427"/>
            <a:ext cx="216024" cy="4699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正方形/長方形 115"/>
          <p:cNvSpPr/>
          <p:nvPr/>
        </p:nvSpPr>
        <p:spPr>
          <a:xfrm>
            <a:off x="5511526" y="3977427"/>
            <a:ext cx="216024" cy="4699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" name="正方形/長方形 118"/>
          <p:cNvSpPr/>
          <p:nvPr/>
        </p:nvSpPr>
        <p:spPr>
          <a:xfrm>
            <a:off x="5295502" y="3977427"/>
            <a:ext cx="216024" cy="4699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58983" y="388962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</a:rPr>
              <a:t>Floating-Point</a:t>
            </a:r>
          </a:p>
          <a:p>
            <a:r>
              <a:rPr lang="en-US" altLang="ja-JP" dirty="0" smtClean="0">
                <a:solidFill>
                  <a:schemeClr val="bg1"/>
                </a:solidFill>
              </a:rPr>
              <a:t>Adder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cxnSp>
        <p:nvCxnSpPr>
          <p:cNvPr id="8" name="カギ線コネクタ 7"/>
          <p:cNvCxnSpPr/>
          <p:nvPr/>
        </p:nvCxnSpPr>
        <p:spPr>
          <a:xfrm rot="10800000" flipV="1">
            <a:off x="5295502" y="3628406"/>
            <a:ext cx="2228404" cy="477243"/>
          </a:xfrm>
          <a:prstGeom prst="bentConnector3">
            <a:avLst>
              <a:gd name="adj1" fmla="val 114087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>
            <a:off x="4061568" y="4321674"/>
            <a:ext cx="123393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カギ線コネクタ 14"/>
          <p:cNvCxnSpPr>
            <a:stCxn id="3" idx="3"/>
            <a:endCxn id="66" idx="2"/>
          </p:cNvCxnSpPr>
          <p:nvPr/>
        </p:nvCxnSpPr>
        <p:spPr>
          <a:xfrm flipV="1">
            <a:off x="7023694" y="3718896"/>
            <a:ext cx="1035993" cy="49348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1" name="テキスト ボックス 70"/>
          <p:cNvSpPr txBox="1">
            <a:spLocks noChangeArrowheads="1"/>
          </p:cNvSpPr>
          <p:nvPr/>
        </p:nvSpPr>
        <p:spPr bwMode="auto">
          <a:xfrm>
            <a:off x="7023694" y="4212377"/>
            <a:ext cx="14414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600" dirty="0" smtClean="0"/>
              <a:t>updated quantity</a:t>
            </a:r>
            <a:endParaRPr lang="ja-JP" altLang="en-US" sz="1600" dirty="0"/>
          </a:p>
        </p:txBody>
      </p:sp>
      <p:sp>
        <p:nvSpPr>
          <p:cNvPr id="157" name="正方形/長方形 156"/>
          <p:cNvSpPr/>
          <p:nvPr/>
        </p:nvSpPr>
        <p:spPr>
          <a:xfrm>
            <a:off x="3639318" y="2206138"/>
            <a:ext cx="422250" cy="531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1</a:t>
            </a:r>
            <a:endParaRPr lang="ja-JP" altLang="en-US" sz="1600" dirty="0"/>
          </a:p>
        </p:txBody>
      </p:sp>
      <p:sp>
        <p:nvSpPr>
          <p:cNvPr id="160" name="正方形/長方形 159"/>
          <p:cNvSpPr/>
          <p:nvPr/>
        </p:nvSpPr>
        <p:spPr>
          <a:xfrm>
            <a:off x="3217068" y="2190372"/>
            <a:ext cx="422250" cy="531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1</a:t>
            </a:r>
            <a:endParaRPr lang="ja-JP" altLang="en-US" sz="1600" dirty="0"/>
          </a:p>
        </p:txBody>
      </p:sp>
      <p:sp>
        <p:nvSpPr>
          <p:cNvPr id="161" name="正方形/長方形 160"/>
          <p:cNvSpPr/>
          <p:nvPr/>
        </p:nvSpPr>
        <p:spPr>
          <a:xfrm>
            <a:off x="2794818" y="2188784"/>
            <a:ext cx="422250" cy="531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1</a:t>
            </a:r>
            <a:endParaRPr lang="ja-JP" altLang="en-US" sz="1600" dirty="0"/>
          </a:p>
        </p:txBody>
      </p:sp>
      <p:sp>
        <p:nvSpPr>
          <p:cNvPr id="162" name="正方形/長方形 161"/>
          <p:cNvSpPr/>
          <p:nvPr/>
        </p:nvSpPr>
        <p:spPr>
          <a:xfrm>
            <a:off x="2372568" y="2188783"/>
            <a:ext cx="422250" cy="531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2</a:t>
            </a:r>
            <a:endParaRPr lang="ja-JP" altLang="en-US" sz="1600" dirty="0"/>
          </a:p>
        </p:txBody>
      </p:sp>
      <p:sp>
        <p:nvSpPr>
          <p:cNvPr id="163" name="正方形/長方形 162"/>
          <p:cNvSpPr/>
          <p:nvPr/>
        </p:nvSpPr>
        <p:spPr>
          <a:xfrm>
            <a:off x="1950318" y="2188782"/>
            <a:ext cx="422250" cy="531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2</a:t>
            </a:r>
            <a:endParaRPr lang="ja-JP" altLang="en-US" sz="1600" dirty="0"/>
          </a:p>
        </p:txBody>
      </p:sp>
      <p:sp>
        <p:nvSpPr>
          <p:cNvPr id="164" name="正方形/長方形 163"/>
          <p:cNvSpPr/>
          <p:nvPr/>
        </p:nvSpPr>
        <p:spPr>
          <a:xfrm>
            <a:off x="1528068" y="2188781"/>
            <a:ext cx="422250" cy="531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3</a:t>
            </a:r>
            <a:endParaRPr lang="ja-JP" altLang="en-US" sz="1600" dirty="0"/>
          </a:p>
        </p:txBody>
      </p:sp>
      <p:sp>
        <p:nvSpPr>
          <p:cNvPr id="165" name="正方形/長方形 164"/>
          <p:cNvSpPr/>
          <p:nvPr/>
        </p:nvSpPr>
        <p:spPr>
          <a:xfrm>
            <a:off x="1105818" y="2188780"/>
            <a:ext cx="422250" cy="531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4</a:t>
            </a:r>
            <a:endParaRPr lang="ja-JP" altLang="en-US" sz="1600" dirty="0"/>
          </a:p>
        </p:txBody>
      </p:sp>
      <p:sp>
        <p:nvSpPr>
          <p:cNvPr id="166" name="正方形/長方形 165"/>
          <p:cNvSpPr/>
          <p:nvPr/>
        </p:nvSpPr>
        <p:spPr>
          <a:xfrm>
            <a:off x="683568" y="2188779"/>
            <a:ext cx="422250" cy="531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4</a:t>
            </a:r>
            <a:endParaRPr lang="ja-JP" altLang="en-US" sz="1600" dirty="0"/>
          </a:p>
        </p:txBody>
      </p:sp>
      <p:sp>
        <p:nvSpPr>
          <p:cNvPr id="170" name="正方形/長方形 169"/>
          <p:cNvSpPr/>
          <p:nvPr/>
        </p:nvSpPr>
        <p:spPr>
          <a:xfrm>
            <a:off x="3639318" y="4051771"/>
            <a:ext cx="422250" cy="5280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d1</a:t>
            </a:r>
            <a:endParaRPr lang="ja-JP" altLang="en-US" sz="1600" dirty="0"/>
          </a:p>
        </p:txBody>
      </p:sp>
      <p:sp>
        <p:nvSpPr>
          <p:cNvPr id="171" name="正方形/長方形 170"/>
          <p:cNvSpPr/>
          <p:nvPr/>
        </p:nvSpPr>
        <p:spPr>
          <a:xfrm>
            <a:off x="3217068" y="4051771"/>
            <a:ext cx="422250" cy="5280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d2</a:t>
            </a:r>
            <a:endParaRPr lang="ja-JP" altLang="en-US" sz="1600" dirty="0"/>
          </a:p>
        </p:txBody>
      </p:sp>
      <p:sp>
        <p:nvSpPr>
          <p:cNvPr id="172" name="正方形/長方形 171"/>
          <p:cNvSpPr/>
          <p:nvPr/>
        </p:nvSpPr>
        <p:spPr>
          <a:xfrm>
            <a:off x="2794818" y="4051771"/>
            <a:ext cx="422250" cy="5280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d3</a:t>
            </a:r>
            <a:endParaRPr lang="ja-JP" altLang="en-US" sz="1600" dirty="0"/>
          </a:p>
        </p:txBody>
      </p:sp>
      <p:sp>
        <p:nvSpPr>
          <p:cNvPr id="173" name="正方形/長方形 172"/>
          <p:cNvSpPr/>
          <p:nvPr/>
        </p:nvSpPr>
        <p:spPr>
          <a:xfrm>
            <a:off x="2372568" y="4051771"/>
            <a:ext cx="422250" cy="5280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d4</a:t>
            </a:r>
            <a:endParaRPr lang="ja-JP" altLang="en-US" sz="1600" dirty="0"/>
          </a:p>
        </p:txBody>
      </p:sp>
      <p:sp>
        <p:nvSpPr>
          <p:cNvPr id="174" name="正方形/長方形 173"/>
          <p:cNvSpPr/>
          <p:nvPr/>
        </p:nvSpPr>
        <p:spPr>
          <a:xfrm>
            <a:off x="1950318" y="4051771"/>
            <a:ext cx="422250" cy="5280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d5</a:t>
            </a:r>
            <a:endParaRPr lang="ja-JP" altLang="en-US" sz="1600" dirty="0"/>
          </a:p>
        </p:txBody>
      </p:sp>
      <p:sp>
        <p:nvSpPr>
          <p:cNvPr id="175" name="正方形/長方形 174"/>
          <p:cNvSpPr/>
          <p:nvPr/>
        </p:nvSpPr>
        <p:spPr>
          <a:xfrm>
            <a:off x="1528068" y="4051771"/>
            <a:ext cx="422250" cy="5280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d6</a:t>
            </a:r>
            <a:endParaRPr lang="ja-JP" altLang="en-US" sz="1600" dirty="0"/>
          </a:p>
        </p:txBody>
      </p:sp>
      <p:sp>
        <p:nvSpPr>
          <p:cNvPr id="176" name="正方形/長方形 175"/>
          <p:cNvSpPr/>
          <p:nvPr/>
        </p:nvSpPr>
        <p:spPr>
          <a:xfrm>
            <a:off x="1105818" y="4051771"/>
            <a:ext cx="422250" cy="5280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d7</a:t>
            </a:r>
            <a:endParaRPr lang="ja-JP" altLang="en-US" sz="1600" dirty="0"/>
          </a:p>
        </p:txBody>
      </p:sp>
      <p:sp>
        <p:nvSpPr>
          <p:cNvPr id="177" name="正方形/長方形 176"/>
          <p:cNvSpPr/>
          <p:nvPr/>
        </p:nvSpPr>
        <p:spPr>
          <a:xfrm>
            <a:off x="683568" y="4051771"/>
            <a:ext cx="422250" cy="5280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d8</a:t>
            </a:r>
            <a:endParaRPr lang="ja-JP" altLang="en-US" sz="1600" dirty="0"/>
          </a:p>
        </p:txBody>
      </p:sp>
      <p:sp>
        <p:nvSpPr>
          <p:cNvPr id="178" name="正方形/長方形 177"/>
          <p:cNvSpPr/>
          <p:nvPr/>
        </p:nvSpPr>
        <p:spPr>
          <a:xfrm>
            <a:off x="3639318" y="4043540"/>
            <a:ext cx="422250" cy="5280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d2</a:t>
            </a:r>
            <a:endParaRPr lang="ja-JP" altLang="en-US" sz="1600" dirty="0"/>
          </a:p>
        </p:txBody>
      </p:sp>
      <p:sp>
        <p:nvSpPr>
          <p:cNvPr id="179" name="正方形/長方形 178"/>
          <p:cNvSpPr/>
          <p:nvPr/>
        </p:nvSpPr>
        <p:spPr>
          <a:xfrm>
            <a:off x="3217068" y="4043540"/>
            <a:ext cx="422250" cy="5280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d3</a:t>
            </a:r>
            <a:endParaRPr lang="ja-JP" altLang="en-US" sz="1600" dirty="0"/>
          </a:p>
        </p:txBody>
      </p:sp>
      <p:sp>
        <p:nvSpPr>
          <p:cNvPr id="180" name="正方形/長方形 179"/>
          <p:cNvSpPr/>
          <p:nvPr/>
        </p:nvSpPr>
        <p:spPr>
          <a:xfrm>
            <a:off x="2794818" y="4043540"/>
            <a:ext cx="422250" cy="5280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d4</a:t>
            </a:r>
            <a:endParaRPr lang="ja-JP" altLang="en-US" sz="1600" dirty="0"/>
          </a:p>
        </p:txBody>
      </p:sp>
      <p:sp>
        <p:nvSpPr>
          <p:cNvPr id="181" name="正方形/長方形 180"/>
          <p:cNvSpPr/>
          <p:nvPr/>
        </p:nvSpPr>
        <p:spPr>
          <a:xfrm>
            <a:off x="2372568" y="4043540"/>
            <a:ext cx="422250" cy="5280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d5</a:t>
            </a:r>
            <a:endParaRPr lang="ja-JP" altLang="en-US" sz="1600" dirty="0"/>
          </a:p>
        </p:txBody>
      </p:sp>
      <p:sp>
        <p:nvSpPr>
          <p:cNvPr id="182" name="正方形/長方形 181"/>
          <p:cNvSpPr/>
          <p:nvPr/>
        </p:nvSpPr>
        <p:spPr>
          <a:xfrm>
            <a:off x="1950318" y="4043540"/>
            <a:ext cx="422250" cy="5280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d6</a:t>
            </a:r>
            <a:endParaRPr lang="ja-JP" altLang="en-US" sz="1600" dirty="0"/>
          </a:p>
        </p:txBody>
      </p:sp>
      <p:sp>
        <p:nvSpPr>
          <p:cNvPr id="183" name="正方形/長方形 182"/>
          <p:cNvSpPr/>
          <p:nvPr/>
        </p:nvSpPr>
        <p:spPr>
          <a:xfrm>
            <a:off x="1528068" y="4043540"/>
            <a:ext cx="422250" cy="5280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d7</a:t>
            </a:r>
            <a:endParaRPr lang="ja-JP" altLang="en-US" sz="1600" dirty="0"/>
          </a:p>
        </p:txBody>
      </p:sp>
      <p:sp>
        <p:nvSpPr>
          <p:cNvPr id="184" name="正方形/長方形 183"/>
          <p:cNvSpPr/>
          <p:nvPr/>
        </p:nvSpPr>
        <p:spPr>
          <a:xfrm>
            <a:off x="1105818" y="4043540"/>
            <a:ext cx="422250" cy="5280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d8</a:t>
            </a:r>
            <a:endParaRPr lang="ja-JP" altLang="en-US" sz="1600" dirty="0"/>
          </a:p>
        </p:txBody>
      </p:sp>
      <p:sp>
        <p:nvSpPr>
          <p:cNvPr id="185" name="正方形/長方形 184"/>
          <p:cNvSpPr/>
          <p:nvPr/>
        </p:nvSpPr>
        <p:spPr>
          <a:xfrm>
            <a:off x="3639318" y="2195924"/>
            <a:ext cx="422250" cy="531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1</a:t>
            </a:r>
            <a:endParaRPr lang="ja-JP" altLang="en-US" sz="1600" dirty="0"/>
          </a:p>
        </p:txBody>
      </p:sp>
      <p:sp>
        <p:nvSpPr>
          <p:cNvPr id="186" name="正方形/長方形 185"/>
          <p:cNvSpPr/>
          <p:nvPr/>
        </p:nvSpPr>
        <p:spPr>
          <a:xfrm>
            <a:off x="3217068" y="2194336"/>
            <a:ext cx="422250" cy="531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1</a:t>
            </a:r>
            <a:endParaRPr lang="ja-JP" altLang="en-US" sz="1600" dirty="0"/>
          </a:p>
        </p:txBody>
      </p:sp>
      <p:sp>
        <p:nvSpPr>
          <p:cNvPr id="187" name="正方形/長方形 186"/>
          <p:cNvSpPr/>
          <p:nvPr/>
        </p:nvSpPr>
        <p:spPr>
          <a:xfrm>
            <a:off x="2794818" y="2194335"/>
            <a:ext cx="422250" cy="531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2</a:t>
            </a:r>
            <a:endParaRPr lang="ja-JP" altLang="en-US" sz="1600" dirty="0"/>
          </a:p>
        </p:txBody>
      </p:sp>
      <p:sp>
        <p:nvSpPr>
          <p:cNvPr id="188" name="正方形/長方形 187"/>
          <p:cNvSpPr/>
          <p:nvPr/>
        </p:nvSpPr>
        <p:spPr>
          <a:xfrm>
            <a:off x="2372568" y="2194334"/>
            <a:ext cx="422250" cy="531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2</a:t>
            </a:r>
            <a:endParaRPr lang="ja-JP" altLang="en-US" sz="1600" dirty="0"/>
          </a:p>
        </p:txBody>
      </p:sp>
      <p:sp>
        <p:nvSpPr>
          <p:cNvPr id="189" name="正方形/長方形 188"/>
          <p:cNvSpPr/>
          <p:nvPr/>
        </p:nvSpPr>
        <p:spPr>
          <a:xfrm>
            <a:off x="1950318" y="2194333"/>
            <a:ext cx="422250" cy="531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3</a:t>
            </a:r>
            <a:endParaRPr lang="ja-JP" altLang="en-US" sz="1600" dirty="0"/>
          </a:p>
        </p:txBody>
      </p:sp>
      <p:sp>
        <p:nvSpPr>
          <p:cNvPr id="190" name="正方形/長方形 189"/>
          <p:cNvSpPr/>
          <p:nvPr/>
        </p:nvSpPr>
        <p:spPr>
          <a:xfrm>
            <a:off x="1528068" y="2194332"/>
            <a:ext cx="422250" cy="531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4</a:t>
            </a:r>
            <a:endParaRPr lang="ja-JP" altLang="en-US" sz="1600" dirty="0"/>
          </a:p>
        </p:txBody>
      </p:sp>
      <p:sp>
        <p:nvSpPr>
          <p:cNvPr id="191" name="正方形/長方形 190"/>
          <p:cNvSpPr/>
          <p:nvPr/>
        </p:nvSpPr>
        <p:spPr>
          <a:xfrm>
            <a:off x="1105818" y="2194331"/>
            <a:ext cx="422250" cy="531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4</a:t>
            </a:r>
            <a:endParaRPr lang="ja-JP" altLang="en-US" sz="1600" dirty="0"/>
          </a:p>
        </p:txBody>
      </p:sp>
      <p:sp>
        <p:nvSpPr>
          <p:cNvPr id="192" name="正方形/長方形 191"/>
          <p:cNvSpPr/>
          <p:nvPr/>
        </p:nvSpPr>
        <p:spPr>
          <a:xfrm>
            <a:off x="4410097" y="2233442"/>
            <a:ext cx="422250" cy="5379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1</a:t>
            </a:r>
            <a:endParaRPr lang="ja-JP" altLang="en-US" sz="1600" dirty="0"/>
          </a:p>
        </p:txBody>
      </p:sp>
      <p:sp>
        <p:nvSpPr>
          <p:cNvPr id="193" name="正方形/長方形 192"/>
          <p:cNvSpPr/>
          <p:nvPr/>
        </p:nvSpPr>
        <p:spPr>
          <a:xfrm>
            <a:off x="6962774" y="3342658"/>
            <a:ext cx="422250" cy="37623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s1</a:t>
            </a:r>
            <a:endParaRPr lang="ja-JP" altLang="en-US" sz="1600" dirty="0"/>
          </a:p>
        </p:txBody>
      </p:sp>
      <p:sp>
        <p:nvSpPr>
          <p:cNvPr id="196" name="正方形/長方形 195"/>
          <p:cNvSpPr/>
          <p:nvPr/>
        </p:nvSpPr>
        <p:spPr>
          <a:xfrm>
            <a:off x="4297188" y="4260403"/>
            <a:ext cx="422250" cy="42131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/>
              <a:t>d1</a:t>
            </a:r>
            <a:endParaRPr lang="ja-JP" altLang="en-US" sz="1600" dirty="0"/>
          </a:p>
        </p:txBody>
      </p:sp>
      <p:sp>
        <p:nvSpPr>
          <p:cNvPr id="199" name="角丸四角形吹き出し 198"/>
          <p:cNvSpPr/>
          <p:nvPr/>
        </p:nvSpPr>
        <p:spPr>
          <a:xfrm>
            <a:off x="5580112" y="1081314"/>
            <a:ext cx="2511325" cy="504056"/>
          </a:xfrm>
          <a:prstGeom prst="wedgeRoundRectCallout">
            <a:avLst>
              <a:gd name="adj1" fmla="val -119256"/>
              <a:gd name="adj2" fmla="val 186389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altLang="ja-JP" dirty="0" smtClean="0">
                <a:solidFill>
                  <a:srgbClr val="000000"/>
                </a:solidFill>
              </a:rPr>
              <a:t>can’t go to the pipeline</a:t>
            </a:r>
            <a:endParaRPr lang="en-US" altLang="ja-JP" dirty="0">
              <a:solidFill>
                <a:srgbClr val="000000"/>
              </a:solidFill>
            </a:endParaRPr>
          </a:p>
        </p:txBody>
      </p:sp>
      <p:cxnSp>
        <p:nvCxnSpPr>
          <p:cNvPr id="202" name="直線コネクタ 201"/>
          <p:cNvCxnSpPr/>
          <p:nvPr/>
        </p:nvCxnSpPr>
        <p:spPr>
          <a:xfrm>
            <a:off x="179759" y="4321674"/>
            <a:ext cx="431801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3" name="直線コネクタ 202"/>
          <p:cNvCxnSpPr/>
          <p:nvPr/>
        </p:nvCxnSpPr>
        <p:spPr>
          <a:xfrm>
            <a:off x="179759" y="2449466"/>
            <a:ext cx="431801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5" name="テキスト ボックス 71"/>
          <p:cNvSpPr txBox="1">
            <a:spLocks noChangeArrowheads="1"/>
          </p:cNvSpPr>
          <p:nvPr/>
        </p:nvSpPr>
        <p:spPr bwMode="auto">
          <a:xfrm>
            <a:off x="495106" y="1801394"/>
            <a:ext cx="1772638" cy="338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600" dirty="0"/>
              <a:t>Address FIFO</a:t>
            </a:r>
            <a:endParaRPr lang="ja-JP" altLang="en-US" sz="1600" dirty="0"/>
          </a:p>
        </p:txBody>
      </p:sp>
      <p:sp>
        <p:nvSpPr>
          <p:cNvPr id="206" name="テキスト ボックス 71"/>
          <p:cNvSpPr txBox="1">
            <a:spLocks noChangeArrowheads="1"/>
          </p:cNvSpPr>
          <p:nvPr/>
        </p:nvSpPr>
        <p:spPr bwMode="auto">
          <a:xfrm>
            <a:off x="711129" y="3695158"/>
            <a:ext cx="229481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/>
              <a:t>Quantity data FIFO</a:t>
            </a:r>
            <a:endParaRPr lang="ja-JP" altLang="en-US" sz="1600" dirty="0"/>
          </a:p>
        </p:txBody>
      </p:sp>
      <p:sp>
        <p:nvSpPr>
          <p:cNvPr id="5" name="角丸四角形吹き出し 4"/>
          <p:cNvSpPr/>
          <p:nvPr/>
        </p:nvSpPr>
        <p:spPr>
          <a:xfrm>
            <a:off x="894693" y="1081314"/>
            <a:ext cx="3402495" cy="648072"/>
          </a:xfrm>
          <a:prstGeom prst="wedgeRoundRectCallout">
            <a:avLst>
              <a:gd name="adj1" fmla="val 9950"/>
              <a:gd name="adj2" fmla="val 113807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Not related to “s1”,</a:t>
            </a:r>
          </a:p>
          <a:p>
            <a:pPr algn="ctr"/>
            <a:r>
              <a:rPr kumimoji="1" lang="en-US" altLang="ja-JP" dirty="0" smtClean="0"/>
              <a:t>can go to the  pipeline</a:t>
            </a:r>
            <a:endParaRPr kumimoji="1" lang="ja-JP" altLang="en-US" dirty="0"/>
          </a:p>
        </p:txBody>
      </p:sp>
      <p:sp>
        <p:nvSpPr>
          <p:cNvPr id="74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35902" y="5085184"/>
            <a:ext cx="8229600" cy="1224136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RAW hazards would be avoided by changing the order of data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Data should be reordered dynamically</a:t>
            </a:r>
            <a:endParaRPr lang="ja-JP" altLang="en-US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7642547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11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1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19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23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2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31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35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79371E-6 L 0.31267 -0.00208 " pathEditMode="relative" rAng="0" ptsTypes="AA">
                                      <p:cBhvr>
                                        <p:cTn id="62" dur="11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25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100"/>
                            </p:stCondLst>
                            <p:childTnLst>
                              <p:par>
                                <p:cTn id="64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44444E-6 L -0.29201 4.44444E-6 " pathEditMode="relative" rAng="0" ptsTypes="AA">
                                      <p:cBhvr>
                                        <p:cTn id="74" dur="11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0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600"/>
                            </p:stCondLst>
                            <p:childTnLst>
                              <p:par>
                                <p:cTn id="7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9201 4.44444E-6 L -0.29201 0.04884 " pathEditMode="relative" rAng="0" ptsTypes="AA">
                                      <p:cBhvr>
                                        <p:cTn id="77" dur="7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31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1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80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84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88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9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96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100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104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108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63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9201 0.05254 L -0.22326 0.05254 " pathEditMode="relative" rAng="0" ptsTypes="AA">
                                      <p:cBhvr>
                                        <p:cTn id="137" dur="6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38" y="0"/>
                                    </p:animMotion>
                                  </p:childTnLst>
                                </p:cTn>
                              </p:par>
                              <p:par>
                                <p:cTn id="138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59259E-6 L 0.07031 -0.00069 " pathEditMode="relative" rAng="0" ptsTypes="AA">
                                      <p:cBhvr>
                                        <p:cTn id="139" dur="6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07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600"/>
                            </p:stCondLst>
                            <p:childTnLst>
                              <p:par>
                                <p:cTn id="141" presetID="10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1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6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2" grpId="1" animBg="1"/>
      <p:bldP spid="192" grpId="2" animBg="1"/>
      <p:bldP spid="193" grpId="0" animBg="1"/>
      <p:bldP spid="193" grpId="1" animBg="1"/>
      <p:bldP spid="193" grpId="2" animBg="1"/>
      <p:bldP spid="193" grpId="3" animBg="1"/>
      <p:bldP spid="193" grpId="4" animBg="1"/>
      <p:bldP spid="196" grpId="0" animBg="1"/>
      <p:bldP spid="196" grpId="1" animBg="1"/>
      <p:bldP spid="196" grpId="2" animBg="1"/>
      <p:bldP spid="199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476250" y="1125538"/>
            <a:ext cx="8229600" cy="496728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ja-JP" sz="2600" dirty="0" smtClean="0">
                <a:solidFill>
                  <a:schemeClr val="tx1"/>
                </a:solidFill>
              </a:rPr>
              <a:t>Reducing hazards in 5 solvers</a:t>
            </a:r>
          </a:p>
          <a:p>
            <a:pPr marL="857250" lvl="1" indent="-3429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ja-JP" sz="2000" dirty="0" smtClean="0">
                <a:solidFill>
                  <a:schemeClr val="tx1"/>
                </a:solidFill>
              </a:rPr>
              <a:t>Surface integral of flux(</a:t>
            </a:r>
            <a:r>
              <a:rPr lang="en-US" altLang="ja-JP" sz="2000" i="1" dirty="0" smtClean="0">
                <a:solidFill>
                  <a:schemeClr val="tx1"/>
                </a:solidFill>
              </a:rPr>
              <a:t>Surface</a:t>
            </a:r>
            <a:r>
              <a:rPr lang="en-US" altLang="ja-JP" sz="2000" dirty="0" smtClean="0">
                <a:solidFill>
                  <a:schemeClr val="tx1"/>
                </a:solidFill>
              </a:rPr>
              <a:t>)</a:t>
            </a:r>
          </a:p>
          <a:p>
            <a:pPr marL="857250" lvl="1" indent="-342900" fontAlgn="auto">
              <a:spcAft>
                <a:spcPts val="0"/>
              </a:spcAft>
              <a:buFont typeface="+mj-ea"/>
              <a:buAutoNum type="arabicPeriod"/>
              <a:defRPr/>
            </a:pPr>
            <a:r>
              <a:rPr lang="en-US" altLang="ja-JP" sz="2000" dirty="0" smtClean="0">
                <a:solidFill>
                  <a:schemeClr val="tx1"/>
                </a:solidFill>
              </a:rPr>
              <a:t>Green Gauss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marL="857250" lvl="1" indent="-342900" fontAlgn="auto">
              <a:spcAft>
                <a:spcPts val="0"/>
              </a:spcAft>
              <a:buFont typeface="+mj-ea"/>
              <a:buAutoNum type="arabicPeriod"/>
              <a:defRPr/>
            </a:pPr>
            <a:r>
              <a:rPr lang="en-US" altLang="ja-JP" sz="2000" dirty="0" smtClean="0">
                <a:solidFill>
                  <a:schemeClr val="tx1"/>
                </a:solidFill>
              </a:rPr>
              <a:t>Summation of fluxes’ eigenvalue(</a:t>
            </a:r>
            <a:r>
              <a:rPr lang="en-US" altLang="ja-JP" sz="2000" i="1" dirty="0" smtClean="0">
                <a:solidFill>
                  <a:schemeClr val="tx1"/>
                </a:solidFill>
              </a:rPr>
              <a:t>Sum Eigen</a:t>
            </a:r>
            <a:r>
              <a:rPr lang="en-US" altLang="ja-JP" sz="2000" dirty="0" smtClean="0">
                <a:solidFill>
                  <a:schemeClr val="tx1"/>
                </a:solidFill>
              </a:rPr>
              <a:t>)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marL="857250" lvl="1" indent="-342900" fontAlgn="auto">
              <a:spcAft>
                <a:spcPts val="0"/>
              </a:spcAft>
              <a:buFont typeface="+mj-ea"/>
              <a:buAutoNum type="arabicPeriod"/>
              <a:defRPr/>
            </a:pPr>
            <a:r>
              <a:rPr lang="en-US" altLang="ja-JP" sz="2000" dirty="0" smtClean="0">
                <a:solidFill>
                  <a:schemeClr val="tx1"/>
                </a:solidFill>
              </a:rPr>
              <a:t>Maximum of fluxes’ eigenvalue(</a:t>
            </a:r>
            <a:r>
              <a:rPr lang="en-US" altLang="ja-JP" sz="2000" i="1" dirty="0" smtClean="0">
                <a:solidFill>
                  <a:schemeClr val="tx1"/>
                </a:solidFill>
              </a:rPr>
              <a:t>Max Eigen</a:t>
            </a:r>
            <a:r>
              <a:rPr lang="en-US" altLang="ja-JP" sz="2000" dirty="0" smtClean="0">
                <a:solidFill>
                  <a:schemeClr val="tx1"/>
                </a:solidFill>
              </a:rPr>
              <a:t>)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marL="857250" lvl="1" indent="-342900" fontAlgn="auto">
              <a:spcAft>
                <a:spcPts val="0"/>
              </a:spcAft>
              <a:buFont typeface="+mj-ea"/>
              <a:buAutoNum type="arabicPeriod"/>
              <a:defRPr/>
            </a:pPr>
            <a:r>
              <a:rPr lang="en-US" altLang="ja-JP" sz="2000" dirty="0" smtClean="0">
                <a:solidFill>
                  <a:schemeClr val="tx1"/>
                </a:solidFill>
              </a:rPr>
              <a:t>Coefficient Initialization(</a:t>
            </a:r>
            <a:r>
              <a:rPr lang="en-US" altLang="ja-JP" sz="2000" i="1" dirty="0" smtClean="0">
                <a:solidFill>
                  <a:schemeClr val="tx1"/>
                </a:solidFill>
              </a:rPr>
              <a:t>Coefficient</a:t>
            </a:r>
            <a:r>
              <a:rPr lang="en-US" altLang="ja-JP" sz="1800" dirty="0" smtClean="0">
                <a:solidFill>
                  <a:schemeClr val="tx1"/>
                </a:solidFill>
              </a:rPr>
              <a:t>)</a:t>
            </a:r>
          </a:p>
          <a:p>
            <a:pPr marL="857250" lvl="1" indent="-342900" fontAlgn="auto">
              <a:spcAft>
                <a:spcPts val="0"/>
              </a:spcAft>
              <a:buFont typeface="+mj-ea"/>
              <a:buAutoNum type="arabicPeriod"/>
              <a:defRPr/>
            </a:pPr>
            <a:endParaRPr lang="en-US" altLang="ja-JP" sz="1200" dirty="0" smtClean="0">
              <a:solidFill>
                <a:schemeClr val="tx1"/>
              </a:solidFill>
            </a:endParaRPr>
          </a:p>
          <a:p>
            <a:pPr marL="571500" indent="-4572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ja-JP" sz="2600" dirty="0">
                <a:solidFill>
                  <a:schemeClr val="tx1"/>
                </a:solidFill>
              </a:rPr>
              <a:t>A</a:t>
            </a:r>
            <a:r>
              <a:rPr lang="en-US" altLang="ja-JP" sz="2600" dirty="0" smtClean="0">
                <a:solidFill>
                  <a:schemeClr val="tx1"/>
                </a:solidFill>
              </a:rPr>
              <a:t>n out-of-order(</a:t>
            </a:r>
            <a:r>
              <a:rPr lang="en-US" altLang="ja-JP" sz="2600" dirty="0" err="1" smtClean="0">
                <a:solidFill>
                  <a:schemeClr val="tx1"/>
                </a:solidFill>
              </a:rPr>
              <a:t>OoO</a:t>
            </a:r>
            <a:r>
              <a:rPr lang="en-US" altLang="ja-JP" sz="2600" dirty="0" smtClean="0">
                <a:solidFill>
                  <a:schemeClr val="tx1"/>
                </a:solidFill>
              </a:rPr>
              <a:t>) mechanism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en-US" altLang="ja-JP" sz="2600" dirty="0">
              <a:solidFill>
                <a:schemeClr val="tx1"/>
              </a:solidFill>
            </a:endParaRPr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en-US" altLang="ja-JP" sz="2600" dirty="0">
              <a:solidFill>
                <a:schemeClr val="tx1"/>
              </a:solidFill>
            </a:endParaRPr>
          </a:p>
          <a:p>
            <a:pPr marL="571500" indent="-4572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ja-JP" sz="2600" dirty="0" smtClean="0">
                <a:solidFill>
                  <a:schemeClr val="tx1"/>
                </a:solidFill>
              </a:rPr>
              <a:t>An </a:t>
            </a:r>
            <a:r>
              <a:rPr lang="en-US" altLang="ja-JP" sz="2600" dirty="0" err="1" smtClean="0">
                <a:solidFill>
                  <a:schemeClr val="tx1"/>
                </a:solidFill>
              </a:rPr>
              <a:t>OoO</a:t>
            </a:r>
            <a:r>
              <a:rPr lang="en-US" altLang="ja-JP" sz="2600" dirty="0" smtClean="0">
                <a:solidFill>
                  <a:schemeClr val="tx1"/>
                </a:solidFill>
              </a:rPr>
              <a:t> mechanism generator </a:t>
            </a:r>
          </a:p>
          <a:p>
            <a:pPr marL="571500" indent="-45720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ja-JP" sz="2600" dirty="0" smtClean="0">
              <a:solidFill>
                <a:schemeClr val="tx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950" y="-531813"/>
            <a:ext cx="8928100" cy="1600201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ja-JP" sz="4400" dirty="0" smtClean="0"/>
              <a:t>Goal of this work</a:t>
            </a:r>
            <a:endParaRPr lang="en-US" altLang="ja-JP" sz="44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FFA1B2-ED00-4B12-8F11-16608C0BD4F3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4" name="角丸四角形吹き出し 3"/>
          <p:cNvSpPr/>
          <p:nvPr/>
        </p:nvSpPr>
        <p:spPr>
          <a:xfrm>
            <a:off x="6516216" y="1340768"/>
            <a:ext cx="2555875" cy="949325"/>
          </a:xfrm>
          <a:prstGeom prst="wedgeRoundRectCallout">
            <a:avLst>
              <a:gd name="adj1" fmla="val -85291"/>
              <a:gd name="adj2" fmla="val 26850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/>
              <a:t>All </a:t>
            </a:r>
            <a:r>
              <a:rPr lang="en-US" altLang="ja-JP" dirty="0" smtClean="0"/>
              <a:t>suffer </a:t>
            </a:r>
            <a:r>
              <a:rPr lang="en-US" altLang="ja-JP" dirty="0"/>
              <a:t>from RAW </a:t>
            </a:r>
            <a:r>
              <a:rPr lang="en-US" altLang="ja-JP" dirty="0" smtClean="0"/>
              <a:t>hazards</a:t>
            </a:r>
            <a:endParaRPr lang="ja-JP" altLang="en-US" dirty="0"/>
          </a:p>
        </p:txBody>
      </p:sp>
      <p:sp>
        <p:nvSpPr>
          <p:cNvPr id="5" name="下矢印 4"/>
          <p:cNvSpPr/>
          <p:nvPr/>
        </p:nvSpPr>
        <p:spPr>
          <a:xfrm>
            <a:off x="971600" y="4221088"/>
            <a:ext cx="6048672" cy="792088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0.5|4.4|4.8|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0.7|3.2|10.6|7.8|12.9|3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7|1.5|3.2|7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6.3|2.1|9.4|15.3|3.5|19.1|2.1|24.5|1.3|2.1|4.9|2.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エグゼクティブ">
  <a:themeElements>
    <a:clrScheme name="エグゼクティブ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クラシック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エグゼクティブ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22788</TotalTime>
  <Words>3206</Words>
  <Application>Microsoft Office PowerPoint</Application>
  <PresentationFormat>画面に合わせる (4:3)</PresentationFormat>
  <Paragraphs>687</Paragraphs>
  <Slides>22</Slides>
  <Notes>22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22</vt:i4>
      </vt:variant>
    </vt:vector>
  </HeadingPairs>
  <TitlesOfParts>
    <vt:vector size="23" baseType="lpstr">
      <vt:lpstr>エグゼクティブ</vt:lpstr>
      <vt:lpstr>Reconfigurable Out-of-Order Mechanism Generator for Unstructured Grid Computation in Computational Fluid Dynamics</vt:lpstr>
      <vt:lpstr>Agenda</vt:lpstr>
      <vt:lpstr>Background</vt:lpstr>
      <vt:lpstr>Related Work</vt:lpstr>
      <vt:lpstr>Unstructured Grid</vt:lpstr>
      <vt:lpstr>Agenda</vt:lpstr>
      <vt:lpstr>RAW hazards</vt:lpstr>
      <vt:lpstr>Avoiding RAW hazards</vt:lpstr>
      <vt:lpstr>Goal of this work</vt:lpstr>
      <vt:lpstr>Agenda</vt:lpstr>
      <vt:lpstr>Overview</vt:lpstr>
      <vt:lpstr>Architecture</vt:lpstr>
      <vt:lpstr>Behavior</vt:lpstr>
      <vt:lpstr>Parameters</vt:lpstr>
      <vt:lpstr>Agenda</vt:lpstr>
      <vt:lpstr>Evaluation Environment</vt:lpstr>
      <vt:lpstr>Hazards reduction</vt:lpstr>
      <vt:lpstr>Acceleration evaluation</vt:lpstr>
      <vt:lpstr>Resource Overhead </vt:lpstr>
      <vt:lpstr>Agenda</vt:lpstr>
      <vt:lpstr>Conclusion</vt:lpstr>
      <vt:lpstr>Thank you.  Q&amp;A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Reconfigurable Out-of-Order Mechanism Generator for Unstructured Grid Computation in Computational Fluid Dynamics</dc:title>
  <dc:creator>Takayuki</dc:creator>
  <cp:lastModifiedBy>Takayuki</cp:lastModifiedBy>
  <cp:revision>571</cp:revision>
  <cp:lastPrinted>2012-08-26T11:35:03Z</cp:lastPrinted>
  <dcterms:created xsi:type="dcterms:W3CDTF">2011-11-03T05:56:52Z</dcterms:created>
  <dcterms:modified xsi:type="dcterms:W3CDTF">2012-08-29T11:53:42Z</dcterms:modified>
</cp:coreProperties>
</file>